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956" r:id="rId3"/>
    <p:sldMasterId id="2147484246" r:id="rId4"/>
    <p:sldMasterId id="2147483651" r:id="rId5"/>
    <p:sldMasterId id="2147483862" r:id="rId6"/>
  </p:sldMasterIdLst>
  <p:notesMasterIdLst>
    <p:notesMasterId r:id="rId38"/>
  </p:notesMasterIdLst>
  <p:handoutMasterIdLst>
    <p:handoutMasterId r:id="rId39"/>
  </p:handoutMasterIdLst>
  <p:sldIdLst>
    <p:sldId id="256" r:id="rId7"/>
    <p:sldId id="297" r:id="rId8"/>
    <p:sldId id="380" r:id="rId9"/>
    <p:sldId id="354" r:id="rId10"/>
    <p:sldId id="353" r:id="rId11"/>
    <p:sldId id="355" r:id="rId12"/>
    <p:sldId id="339" r:id="rId13"/>
    <p:sldId id="377" r:id="rId14"/>
    <p:sldId id="358" r:id="rId15"/>
    <p:sldId id="343" r:id="rId16"/>
    <p:sldId id="345" r:id="rId17"/>
    <p:sldId id="342" r:id="rId18"/>
    <p:sldId id="360" r:id="rId19"/>
    <p:sldId id="359" r:id="rId20"/>
    <p:sldId id="370" r:id="rId21"/>
    <p:sldId id="369" r:id="rId22"/>
    <p:sldId id="378" r:id="rId23"/>
    <p:sldId id="363" r:id="rId24"/>
    <p:sldId id="374" r:id="rId25"/>
    <p:sldId id="373" r:id="rId26"/>
    <p:sldId id="365" r:id="rId27"/>
    <p:sldId id="348" r:id="rId28"/>
    <p:sldId id="379" r:id="rId29"/>
    <p:sldId id="367" r:id="rId30"/>
    <p:sldId id="349" r:id="rId31"/>
    <p:sldId id="368" r:id="rId32"/>
    <p:sldId id="366" r:id="rId33"/>
    <p:sldId id="383" r:id="rId34"/>
    <p:sldId id="381" r:id="rId35"/>
    <p:sldId id="382" r:id="rId36"/>
    <p:sldId id="357" r:id="rId37"/>
  </p:sldIdLst>
  <p:sldSz cx="9906000" cy="6858000" type="A4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orient="horz" pos="327">
          <p15:clr>
            <a:srgbClr val="A4A3A4"/>
          </p15:clr>
        </p15:guide>
        <p15:guide id="3" pos="5842">
          <p15:clr>
            <a:srgbClr val="A4A3A4"/>
          </p15:clr>
        </p15:guide>
        <p15:guide id="4" pos="3291">
          <p15:clr>
            <a:srgbClr val="A4A3A4"/>
          </p15:clr>
        </p15:guide>
        <p15:guide id="5" pos="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B68"/>
    <a:srgbClr val="999999"/>
    <a:srgbClr val="003300"/>
    <a:srgbClr val="8CD6A8"/>
    <a:srgbClr val="0065A6"/>
    <a:srgbClr val="5CAC34"/>
    <a:srgbClr val="CC3300"/>
    <a:srgbClr val="75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77376"/>
  </p:normalViewPr>
  <p:slideViewPr>
    <p:cSldViewPr snapToGrid="0" snapToObjects="1">
      <p:cViewPr varScale="1">
        <p:scale>
          <a:sx n="87" d="100"/>
          <a:sy n="87" d="100"/>
        </p:scale>
        <p:origin x="1616" y="192"/>
      </p:cViewPr>
      <p:guideLst>
        <p:guide orient="horz" pos="3005"/>
        <p:guide orient="horz" pos="327"/>
        <p:guide pos="5842"/>
        <p:guide pos="3291"/>
        <p:guide pos="402"/>
      </p:guideLst>
    </p:cSldViewPr>
  </p:slideViewPr>
  <p:outlineViewPr>
    <p:cViewPr>
      <p:scale>
        <a:sx n="33" d="100"/>
        <a:sy n="33" d="100"/>
      </p:scale>
      <p:origin x="0" y="93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2"/>
            </a:solidFill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7.0</c:v>
                </c:pt>
                <c:pt idx="1">
                  <c:v>13.0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users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Bilingual</c:v>
                </c:pt>
                <c:pt idx="1">
                  <c:v>Monolingual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10.0</c:v>
                </c:pt>
                <c:pt idx="1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0920203191872325"/>
          <c:y val="0.824380396912334"/>
          <c:w val="0.854495751204434"/>
          <c:h val="0.1383976230688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Monolingual</c:v>
                </c:pt>
                <c:pt idx="1">
                  <c:v>Bilingual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600.0</c:v>
                </c:pt>
                <c:pt idx="1">
                  <c:v>600.0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Src</c:v>
                </c:pt>
                <c:pt idx="1">
                  <c:v>Src + Ref</c:v>
                </c:pt>
                <c:pt idx="2">
                  <c:v>Ref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400.0</c:v>
                </c:pt>
                <c:pt idx="1">
                  <c:v>400.0</c:v>
                </c:pt>
                <c:pt idx="2">
                  <c:v>400.0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Short</c:v>
                </c:pt>
                <c:pt idx="1">
                  <c:v>Mid</c:v>
                </c:pt>
                <c:pt idx="2">
                  <c:v>Long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400.0</c:v>
                </c:pt>
                <c:pt idx="1">
                  <c:v>400.0</c:v>
                </c:pt>
                <c:pt idx="2">
                  <c:v>400.0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04779229952399"/>
          <c:y val="0.800538343335557"/>
          <c:w val="0.638799764110868"/>
          <c:h val="0.1571864341473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Evaluations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Short </c:v>
                </c:pt>
                <c:pt idx="1">
                  <c:v>Mid</c:v>
                </c:pt>
                <c:pt idx="2">
                  <c:v>Long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Src</c:v>
                </c:pt>
                <c:pt idx="1">
                  <c:v>Src + Ref</c:v>
                </c:pt>
                <c:pt idx="2">
                  <c:v>Ref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F00C74EA-A1D5-9A49-9074-74CA0A4735CC}" type="datetime1">
              <a:rPr lang="en-US"/>
              <a:pPr/>
              <a:t>9/18/15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8DC3A370-FBC3-AF4E-A3BE-B9AE07FF6D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6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fld id="{20B466FC-33FF-2144-A59B-27C9CE309CA4}" type="datetime1">
              <a:rPr lang="en-US"/>
              <a:pPr/>
              <a:t>9/18/15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fld id="{AF81B301-E766-E64E-9253-A3872CE10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88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9ACE858-3E17-C54F-8CC7-8C47142838E4}" type="slidenum">
              <a:rPr lang="en-US" sz="1300"/>
              <a:pPr/>
              <a:t>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</a:rPr>
              <a:t>----- Meeting Notes (9/14/15 17:29) -----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i.e. 12 space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150sentences, sufficient number of sentences.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no (i.e. )</a:t>
            </a:r>
          </a:p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44190C02-EF1C-C747-B50A-9086D7E681AD}" type="slidenum">
              <a:rPr lang="en-US" sz="1300"/>
              <a:pPr/>
              <a:t>12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(9/14/15 17:29) -----</a:t>
            </a:r>
          </a:p>
          <a:p>
            <a:r>
              <a:rPr lang="en-US" dirty="0"/>
              <a:t>Each evaluated 4 times by different user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57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17:29) -----</a:t>
            </a:r>
          </a:p>
          <a:p>
            <a:r>
              <a:rPr lang="en-US"/>
              <a:t>add spread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63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17:49) -----</a:t>
            </a:r>
          </a:p>
          <a:p>
            <a:r>
              <a:rPr lang="en-US"/>
              <a:t>Title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0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17:49) -----</a:t>
            </a:r>
          </a:p>
          <a:p>
            <a:r>
              <a:rPr lang="en-US"/>
              <a:t>alignment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(9/14/15 17:49) -----</a:t>
            </a:r>
          </a:p>
          <a:p>
            <a:r>
              <a:rPr lang="en-US" dirty="0"/>
              <a:t>fix color sequences.</a:t>
            </a:r>
          </a:p>
          <a:p>
            <a:r>
              <a:rPr lang="en-US" dirty="0"/>
              <a:t>clean up text</a:t>
            </a:r>
          </a:p>
          <a:p>
            <a:r>
              <a:rPr lang="en-US" dirty="0"/>
              <a:t>ref=</a:t>
            </a:r>
            <a:r>
              <a:rPr lang="en-US" dirty="0" err="1"/>
              <a:t>tgt</a:t>
            </a:r>
            <a:r>
              <a:rPr lang="en-US" dirty="0"/>
              <a:t> in 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0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17:49) -----</a:t>
            </a:r>
          </a:p>
          <a:p>
            <a:r>
              <a:rPr lang="en-US"/>
              <a:t>change src src+tgt tgt colors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2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4A9FE695-ED69-F440-93C2-1FDD97D18AB4}" type="slidenum">
              <a:rPr lang="en-US" sz="1300"/>
              <a:pPr/>
              <a:t>22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56F91E02-D2D4-FF41-A061-1780F3A97D66}" type="slidenum">
              <a:rPr lang="en-US" sz="1300"/>
              <a:pPr/>
              <a:t>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8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9E169A72-9975-F344-BF9C-8BDED7B16C99}" type="slidenum">
              <a:rPr lang="en-US" sz="1300"/>
              <a:pPr/>
              <a:t>25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17:29) -----</a:t>
            </a:r>
          </a:p>
          <a:p>
            <a:r>
              <a:rPr lang="en-US"/>
              <a:t>[move to back up it]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</a:rPr>
              <a:t>----- Meeting Notes (9/14/15 17:29) -----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Formatting...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BF15369D-DCEC-B142-A22E-1D4930CB2B78}" type="slidenum">
              <a:rPr lang="en-US" sz="1300"/>
              <a:pPr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BF6E5893-FDF4-0C47-A5B6-B74BBBC543C0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</a:rPr>
              <a:t>----- Meeting Notes (9/14/15 17:29) -----</a:t>
            </a:r>
          </a:p>
          <a:p>
            <a:r>
              <a:rPr lang="en-US">
                <a:latin typeface="Calibri" charset="0"/>
                <a:ea typeface="MS PGothic" charset="0"/>
              </a:rPr>
              <a:t>Title case</a:t>
            </a:r>
          </a:p>
          <a:p>
            <a:r>
              <a:rPr lang="en-US">
                <a:latin typeface="Calibri" charset="0"/>
                <a:ea typeface="MS PGothic" charset="0"/>
              </a:rPr>
              <a:t>dash vs bullets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0504C014-500B-604C-9A66-7FE32369DEC1}" type="slidenum">
              <a:rPr lang="en-US" sz="1300"/>
              <a:pPr/>
              <a:t>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9E9001E-2568-8C4B-83C4-AFA7F9C3B2F2}" type="slidenum">
              <a:rPr lang="en-US" sz="1300"/>
              <a:pPr/>
              <a:t>10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C42452B8-C4F1-6C4E-8677-DCD7D62CDFFE}" type="slidenum">
              <a:rPr lang="en-US" sz="1300"/>
              <a:pPr/>
              <a:t>11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393825" y="2997200"/>
            <a:ext cx="7808913" cy="6540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280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 bwMode="auto">
          <a:xfrm>
            <a:off x="1393825" y="3651250"/>
            <a:ext cx="3201988" cy="346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endParaRPr lang="en-US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93824" y="2905810"/>
            <a:ext cx="6610829" cy="577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93825" y="3651250"/>
            <a:ext cx="3773598" cy="4476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15936" y="6446621"/>
            <a:ext cx="3892868" cy="33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26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1401763" y="2997200"/>
            <a:ext cx="7835900" cy="5127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6111911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03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8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1401763" y="2997200"/>
            <a:ext cx="7835900" cy="5127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6111911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26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5785846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1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5150123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25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36004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38173" y="1375930"/>
            <a:ext cx="3998515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2880">
              <a:spcBef>
                <a:spcPts val="24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548640" indent="-182880">
              <a:spcBef>
                <a:spcPts val="600"/>
              </a:spcBef>
              <a:buFont typeface="Calibri" pitchFamily="34" charset="0"/>
              <a:buChar char="-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822960" indent="-182880"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097280" indent="-182880"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buFontTx/>
              <a:buNone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949559" y="1375930"/>
            <a:ext cx="4324618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0000">
              <a:spcBef>
                <a:spcPts val="0"/>
              </a:spcBef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548640" indent="-180000">
              <a:spcBef>
                <a:spcPts val="600"/>
              </a:spcBef>
              <a:buFont typeface="Calibri" pitchFamily="34" charset="0"/>
              <a:buChar char="-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822960" indent="-180000"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097280" indent="-180000">
              <a:spcBef>
                <a:spcPts val="600"/>
              </a:spcBef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indent="-180000">
              <a:buFont typeface="Arial"/>
              <a:buChar char="•"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655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949559" y="1375930"/>
            <a:ext cx="4311386" cy="4161270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22772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38173" y="1375930"/>
            <a:ext cx="3998515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2880">
              <a:spcBef>
                <a:spcPts val="24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548640" indent="-182880">
              <a:spcBef>
                <a:spcPts val="600"/>
              </a:spcBef>
              <a:buFont typeface="Calibri" pitchFamily="34" charset="0"/>
              <a:buChar char="-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822960" indent="-182880"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097280" indent="-182880"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buFontTx/>
              <a:buNone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106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38174" y="1375930"/>
            <a:ext cx="8636001" cy="4161270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</a:lstStyle>
          <a:p>
            <a:pPr lvl="0"/>
            <a:endParaRPr lang="en-US" noProof="0" dirty="0" smtClean="0"/>
          </a:p>
        </p:txBody>
      </p:sp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36002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303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47594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8173" y="1375930"/>
            <a:ext cx="8636004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0000">
              <a:spcBef>
                <a:spcPts val="0"/>
              </a:spcBef>
              <a:buFont typeface="Arial"/>
              <a:buChar char="•"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741600" indent="-180000">
              <a:spcBef>
                <a:spcPts val="24"/>
              </a:spcBef>
              <a:buFont typeface="Calibri" pitchFamily="34" charset="0"/>
              <a:buChar char="-"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143000" indent="-180000">
              <a:buFont typeface="Courier New" pitchFamily="49" charset="0"/>
              <a:buChar char="o"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indent="-180000">
              <a:buFont typeface="Arial"/>
              <a:buChar char="•"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indent="-180000">
              <a:buFont typeface="Arial"/>
              <a:buChar char="•"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709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: Title and Bullets - 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ontent footer_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9128125" y="6437313"/>
            <a:ext cx="312738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4A7CD49-4432-A64F-9182-03171332D9F1}" type="slidenum">
              <a:rPr lang="en-US" sz="800">
                <a:solidFill>
                  <a:schemeClr val="bg1"/>
                </a:solidFill>
              </a:rPr>
              <a:pPr eaLnBrk="1" hangingPunct="1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2683" y="279400"/>
            <a:ext cx="9324007" cy="721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A68C55"/>
                </a:solidFill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02683" y="1163638"/>
            <a:ext cx="9324007" cy="44259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rgbClr val="003329"/>
                </a:solidFill>
              </a:defRPr>
            </a:lvl1pPr>
            <a:lvl2pPr marL="742950" indent="-285750">
              <a:buFont typeface="Arial"/>
              <a:buChar char="•"/>
              <a:defRPr sz="2600">
                <a:solidFill>
                  <a:srgbClr val="003329"/>
                </a:solidFill>
              </a:defRPr>
            </a:lvl2pPr>
            <a:lvl3pPr marL="1143000" indent="-228600">
              <a:buFont typeface="Arial"/>
              <a:buChar char="•"/>
              <a:defRPr sz="2200">
                <a:solidFill>
                  <a:srgbClr val="003329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3329"/>
                </a:solidFill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003329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7727018" y="6021388"/>
            <a:ext cx="1900376" cy="328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rgbClr val="BBA67A"/>
                </a:solidFill>
              </a:defRPr>
            </a:lvl1pPr>
            <a:lvl2pPr marL="457200" indent="0" algn="l">
              <a:buNone/>
              <a:defRPr sz="1000">
                <a:solidFill>
                  <a:srgbClr val="BBA67A"/>
                </a:solidFill>
              </a:defRPr>
            </a:lvl2pPr>
            <a:lvl3pPr marL="914400" indent="0" algn="l">
              <a:buNone/>
              <a:defRPr sz="1000">
                <a:solidFill>
                  <a:srgbClr val="BBA67A"/>
                </a:solidFill>
              </a:defRPr>
            </a:lvl3pPr>
            <a:lvl4pPr marL="1371600" indent="0" algn="l">
              <a:buNone/>
              <a:defRPr sz="1000">
                <a:solidFill>
                  <a:srgbClr val="BBA67A"/>
                </a:solidFill>
              </a:defRPr>
            </a:lvl4pPr>
            <a:lvl5pPr marL="1828800" indent="0" algn="l">
              <a:buNone/>
              <a:defRPr sz="1000">
                <a:solidFill>
                  <a:srgbClr val="BBA67A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Relationship Id="rId3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theme" Target="../theme/theme5.xml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6.xml"/><Relationship Id="rId3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ov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Divider_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Divider_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Divider_0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ontent footer_02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9128125" y="6437313"/>
            <a:ext cx="312738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9B73F2C-2802-D348-827D-7A58E773D848}" type="slidenum">
              <a:rPr lang="en-US" sz="800">
                <a:solidFill>
                  <a:schemeClr val="bg1"/>
                </a:solidFill>
              </a:rPr>
              <a:pPr eaLnBrk="1" hangingPunct="1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5" r:id="rId5"/>
    <p:sldLayoutId id="214748483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Back_cover_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2.wdp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955675" y="2743200"/>
            <a:ext cx="8382000" cy="2181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How do Humans Evaluate Machine </a:t>
            </a:r>
            <a:r>
              <a:rPr lang="en-US" dirty="0" smtClean="0">
                <a:latin typeface="Arial" charset="0"/>
                <a:ea typeface="MS PGothic" charset="0"/>
                <a:cs typeface="Arial" charset="0"/>
              </a:rPr>
              <a:t>Translation?</a:t>
            </a:r>
            <a:endParaRPr lang="en-US" dirty="0">
              <a:latin typeface="Arial" charset="0"/>
              <a:ea typeface="MS PGothic" charset="0"/>
              <a:cs typeface="Arial" charset="0"/>
            </a:endParaRPr>
          </a:p>
          <a:p>
            <a:endParaRPr lang="en-US" sz="1600" dirty="0">
              <a:latin typeface="Arial" charset="0"/>
              <a:ea typeface="MS PGothic" charset="0"/>
              <a:cs typeface="Arial" charset="0"/>
            </a:endParaRPr>
          </a:p>
          <a:p>
            <a:endParaRPr lang="en-US" sz="1600" dirty="0">
              <a:latin typeface="Arial" charset="0"/>
              <a:ea typeface="MS PGothic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Francisco </a:t>
            </a:r>
            <a:r>
              <a:rPr lang="en-US" sz="1600" dirty="0" err="1" smtClean="0">
                <a:latin typeface="Arial" charset="0"/>
                <a:ea typeface="MS PGothic" charset="0"/>
                <a:cs typeface="Arial" charset="0"/>
              </a:rPr>
              <a:t>Guzmán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Ahmed </a:t>
            </a:r>
            <a:r>
              <a:rPr lang="en-US" sz="1600" b="0" dirty="0" err="1">
                <a:latin typeface="Arial" charset="0"/>
                <a:ea typeface="MS PGothic" charset="0"/>
                <a:cs typeface="Arial" charset="0"/>
              </a:rPr>
              <a:t>Abdelali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Irina </a:t>
            </a:r>
            <a:r>
              <a:rPr lang="en-US" sz="1600" b="0" dirty="0" err="1">
                <a:latin typeface="Arial" charset="0"/>
                <a:ea typeface="MS PGothic" charset="0"/>
                <a:cs typeface="Arial" charset="0"/>
              </a:rPr>
              <a:t>Temnikova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Hassan </a:t>
            </a:r>
            <a:r>
              <a:rPr lang="en-US" sz="1600" b="0" dirty="0" err="1">
                <a:latin typeface="Arial" charset="0"/>
                <a:ea typeface="MS PGothic" charset="0"/>
                <a:cs typeface="Arial" charset="0"/>
              </a:rPr>
              <a:t>Sajjad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Stephan Vogel</a:t>
            </a:r>
            <a:endParaRPr lang="en-US" sz="1600" dirty="0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05416" y="714405"/>
            <a:ext cx="27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AOIs (Areas of Interest)</a:t>
            </a:r>
            <a:endParaRPr lang="en-US" dirty="0"/>
          </a:p>
        </p:txBody>
      </p:sp>
      <p:pic>
        <p:nvPicPr>
          <p:cNvPr id="5" name="Picture 4" descr="Task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8835" r="24589" b="12582"/>
          <a:stretch/>
        </p:blipFill>
        <p:spPr>
          <a:xfrm>
            <a:off x="2050026" y="1179513"/>
            <a:ext cx="6312309" cy="4639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1780" y="2634688"/>
            <a:ext cx="916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Source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src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576" y="4761745"/>
            <a:ext cx="131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Translation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6633" y="2634688"/>
            <a:ext cx="12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Reference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tgt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289" y="5449806"/>
            <a:ext cx="8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charset="0"/>
                <a:ea typeface="MS PGothic" charset="0"/>
              </a:rPr>
              <a:t>Eye-tracking Setup</a:t>
            </a:r>
            <a:br>
              <a:rPr lang="en-US" dirty="0">
                <a:solidFill>
                  <a:schemeClr val="tx2"/>
                </a:solidFill>
                <a:latin typeface="Arial" charset="0"/>
                <a:ea typeface="MS PGothic" charset="0"/>
              </a:rPr>
            </a:br>
            <a:endParaRPr lang="en-US" dirty="0"/>
          </a:p>
        </p:txBody>
      </p:sp>
      <p:pic>
        <p:nvPicPr>
          <p:cNvPr id="7" name="Picture 6" descr="20141112_112757-whole-computer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3" y="1703465"/>
            <a:ext cx="4662158" cy="2622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294679" y="1703465"/>
            <a:ext cx="4483100" cy="262246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3794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38173" y="1375930"/>
            <a:ext cx="8636004" cy="439922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Spanish to English WMT12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evaluation data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3003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source sentences, and references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MT systems </a:t>
            </a:r>
          </a:p>
          <a:p>
            <a:pPr lvl="1">
              <a:buFont typeface="Arial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1141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ranking annotations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 each annotation, evaluators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ranked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out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systems</a:t>
            </a: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Selected sentences with most judgments</a:t>
            </a:r>
          </a:p>
          <a:p>
            <a:pPr lvl="1">
              <a:buFont typeface="Arial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150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source sentences were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chosen</a:t>
            </a:r>
          </a:p>
          <a:p>
            <a:pPr lvl="1">
              <a:buFont typeface="Arial" charset="0"/>
              <a:buChar char="•"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Selected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translations per sentence (</a:t>
            </a:r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300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total)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Best and worst relative ranking</a:t>
            </a:r>
          </a:p>
          <a:p>
            <a:pPr lvl="1">
              <a:buFont typeface="Arial" charset="0"/>
              <a:buChar char="•"/>
            </a:pPr>
            <a:endParaRPr lang="en-US" sz="2400" b="1" dirty="0">
              <a:solidFill>
                <a:srgbClr val="1F497D">
                  <a:lumMod val="7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Created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tasks per translation  (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120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total)</a:t>
            </a:r>
          </a:p>
          <a:p>
            <a:pPr marL="963000" lvl="2" indent="0">
              <a:buNone/>
            </a:pP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 experimental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1200 evaluation tasks (300 translations x 4 replicates)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733450907"/>
              </p:ext>
            </p:extLst>
          </p:nvPr>
        </p:nvGraphicFramePr>
        <p:xfrm>
          <a:off x="-325600" y="2745995"/>
          <a:ext cx="3840825" cy="235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89653714"/>
              </p:ext>
            </p:extLst>
          </p:nvPr>
        </p:nvGraphicFramePr>
        <p:xfrm>
          <a:off x="2537060" y="2745994"/>
          <a:ext cx="4307913" cy="235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67179" y="2327776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5915" y="2327776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4973" y="2327776"/>
            <a:ext cx="185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Sentence length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46349250"/>
              </p:ext>
            </p:extLst>
          </p:nvPr>
        </p:nvGraphicFramePr>
        <p:xfrm>
          <a:off x="5629557" y="2681619"/>
          <a:ext cx="4201974" cy="240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04531" y="4915641"/>
            <a:ext cx="954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(~10.18)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319569" y="4907810"/>
            <a:ext cx="1558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(~</a:t>
            </a:r>
            <a:r>
              <a:rPr lang="en-US" sz="1600" smtClean="0"/>
              <a:t>30.88 words)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483338" y="4915641"/>
            <a:ext cx="990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(~18.18)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79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 (per user)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60 evaluation tasks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5331" y="2082086"/>
            <a:ext cx="15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scenario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00463" y="2082086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sentence length</a:t>
            </a:r>
            <a:endParaRPr lang="en-US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290127955"/>
              </p:ext>
            </p:extLst>
          </p:nvPr>
        </p:nvGraphicFramePr>
        <p:xfrm>
          <a:off x="6301402" y="2620190"/>
          <a:ext cx="2965005" cy="226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76852" y="5537200"/>
            <a:ext cx="713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user never saw the same translation (or related translations) twice</a:t>
            </a:r>
            <a:endParaRPr lang="en-US" dirty="0"/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312994984"/>
              </p:ext>
            </p:extLst>
          </p:nvPr>
        </p:nvGraphicFramePr>
        <p:xfrm>
          <a:off x="638173" y="2620190"/>
          <a:ext cx="4307913" cy="235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2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Compare the Performance?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Time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Measure the effective time (i.e. time spent in different areas)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Score consistency (variance)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Variability of the scores given by different evaluators </a:t>
            </a:r>
            <a:r>
              <a:rPr lang="en-US" b="1" dirty="0" smtClean="0">
                <a:solidFill>
                  <a:srgbClr val="000000"/>
                </a:solidFill>
              </a:rPr>
              <a:t>(C) </a:t>
            </a:r>
            <a:r>
              <a:rPr lang="en-US" dirty="0" smtClean="0">
                <a:solidFill>
                  <a:srgbClr val="000000"/>
                </a:solidFill>
              </a:rPr>
              <a:t>to the same translation, averaged across all translations </a:t>
            </a:r>
            <a:r>
              <a:rPr lang="en-US" b="1" dirty="0" smtClean="0">
                <a:solidFill>
                  <a:srgbClr val="000000"/>
                </a:solidFill>
              </a:rPr>
              <a:t>(T)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28" y="4038625"/>
            <a:ext cx="4353939" cy="12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Consistency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12585" y="1433545"/>
            <a:ext cx="5896918" cy="3734198"/>
            <a:chOff x="2343645" y="1621304"/>
            <a:chExt cx="5443309" cy="3734198"/>
          </a:xfrm>
        </p:grpSpPr>
        <p:grpSp>
          <p:nvGrpSpPr>
            <p:cNvPr id="24" name="Group 23"/>
            <p:cNvGrpSpPr/>
            <p:nvPr/>
          </p:nvGrpSpPr>
          <p:grpSpPr>
            <a:xfrm>
              <a:off x="2343645" y="1621304"/>
              <a:ext cx="5443309" cy="3734198"/>
              <a:chOff x="2343645" y="1621304"/>
              <a:chExt cx="5443309" cy="373419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/>
              <a:srcRect l="7850" t="8125" r="9781" b="648"/>
              <a:stretch/>
            </p:blipFill>
            <p:spPr>
              <a:xfrm>
                <a:off x="2343645" y="1621304"/>
                <a:ext cx="5443309" cy="3734198"/>
              </a:xfrm>
              <a:prstGeom prst="rect">
                <a:avLst/>
              </a:prstGeom>
            </p:spPr>
          </p:pic>
          <p:sp>
            <p:nvSpPr>
              <p:cNvPr id="15" name="Multiply 14"/>
              <p:cNvSpPr/>
              <p:nvPr/>
            </p:nvSpPr>
            <p:spPr>
              <a:xfrm>
                <a:off x="4643128" y="2907571"/>
                <a:ext cx="468729" cy="393073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Multiply 15"/>
              <p:cNvSpPr/>
              <p:nvPr/>
            </p:nvSpPr>
            <p:spPr>
              <a:xfrm>
                <a:off x="5356175" y="4798564"/>
                <a:ext cx="468729" cy="393073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>
              <a:off x="2479729" y="3300644"/>
              <a:ext cx="5050179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479729" y="5191637"/>
              <a:ext cx="5050179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863464" y="2113475"/>
            <a:ext cx="187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consistency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12585" y="4438998"/>
            <a:ext cx="192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consistency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680860" y="3112885"/>
            <a:ext cx="2082534" cy="956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19992" y="4069666"/>
            <a:ext cx="1296420" cy="703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16412" y="3876758"/>
            <a:ext cx="183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averages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2333" y="174414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A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32333" y="4069666"/>
            <a:ext cx="110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09789" y="2895565"/>
            <a:ext cx="59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51654" y="2895565"/>
            <a:ext cx="313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07134" y="4772081"/>
            <a:ext cx="600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48998" y="4772081"/>
            <a:ext cx="313044" cy="534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137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Results</a:t>
            </a:r>
            <a:endParaRPr lang="en-US" sz="4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Spent in Each </a:t>
            </a:r>
            <a:r>
              <a:rPr lang="en-US" dirty="0"/>
              <a:t>S</a:t>
            </a:r>
            <a:r>
              <a:rPr lang="en-US" dirty="0" smtClean="0"/>
              <a:t>cenario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are faster than monolinguals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Showing only the reference (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) is the fastest condition</a:t>
            </a:r>
          </a:p>
          <a:p>
            <a:pPr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spend about the same time in </a:t>
            </a:r>
            <a:r>
              <a:rPr lang="en-US" dirty="0" err="1" smtClean="0">
                <a:solidFill>
                  <a:srgbClr val="000000"/>
                </a:solidFill>
              </a:rPr>
              <a:t>src</a:t>
            </a:r>
            <a:r>
              <a:rPr lang="en-US" dirty="0" smtClean="0">
                <a:solidFill>
                  <a:srgbClr val="000000"/>
                </a:solidFill>
              </a:rPr>
              <a:t> vs. </a:t>
            </a:r>
            <a:r>
              <a:rPr lang="en-US" dirty="0" err="1" smtClean="0">
                <a:solidFill>
                  <a:srgbClr val="000000"/>
                </a:solidFill>
              </a:rPr>
              <a:t>src+tgt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1271409"/>
            <a:ext cx="4405488" cy="4405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2035" y="5373455"/>
            <a:ext cx="7247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Key: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source only (</a:t>
            </a:r>
            <a:r>
              <a:rPr lang="en-US" dirty="0" err="1" smtClean="0">
                <a:solidFill>
                  <a:srgbClr val="000000"/>
                </a:solidFill>
              </a:rPr>
              <a:t>src</a:t>
            </a:r>
            <a:r>
              <a:rPr lang="en-US" dirty="0" smtClean="0">
                <a:solidFill>
                  <a:srgbClr val="000000"/>
                </a:solidFill>
              </a:rPr>
              <a:t>), source and reference (</a:t>
            </a:r>
            <a:r>
              <a:rPr lang="en-US" dirty="0" err="1" smtClean="0">
                <a:solidFill>
                  <a:srgbClr val="000000"/>
                </a:solidFill>
              </a:rPr>
              <a:t>src+tgt</a:t>
            </a:r>
            <a:r>
              <a:rPr lang="en-US" dirty="0" smtClean="0">
                <a:solidFill>
                  <a:srgbClr val="000000"/>
                </a:solidFill>
              </a:rPr>
              <a:t>), reference only (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79814" y="1779813"/>
            <a:ext cx="1848215" cy="2797629"/>
            <a:chOff x="1779814" y="1779813"/>
            <a:chExt cx="1848215" cy="279762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779814" y="2139042"/>
              <a:ext cx="0" cy="718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773501" y="1779813"/>
              <a:ext cx="0" cy="8490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628029" y="3728355"/>
              <a:ext cx="0" cy="8490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ounded Rectangle 20"/>
          <p:cNvSpPr/>
          <p:nvPr/>
        </p:nvSpPr>
        <p:spPr>
          <a:xfrm>
            <a:off x="2939143" y="3456565"/>
            <a:ext cx="916408" cy="1916890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6213" y="2825316"/>
            <a:ext cx="1412929" cy="467503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1" grpId="0" animBg="1"/>
      <p:bldP spid="21" grpId="1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vs. Source </a:t>
            </a:r>
            <a:r>
              <a:rPr lang="en-US" dirty="0"/>
              <a:t>S</a:t>
            </a:r>
            <a:r>
              <a:rPr lang="en-US" dirty="0" smtClean="0"/>
              <a:t>entence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are faster (again!)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Longer sentences take longer (expected)</a:t>
            </a:r>
          </a:p>
          <a:p>
            <a:pPr marL="27432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05" y="1120521"/>
            <a:ext cx="4405488" cy="4405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87760" y="1616232"/>
            <a:ext cx="1848215" cy="3024157"/>
            <a:chOff x="1779814" y="2216532"/>
            <a:chExt cx="1848215" cy="302415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79814" y="2216532"/>
              <a:ext cx="0" cy="718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703922" y="3982557"/>
              <a:ext cx="0" cy="4245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628029" y="4862334"/>
              <a:ext cx="0" cy="3783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82754" y="2898183"/>
            <a:ext cx="1848215" cy="2101434"/>
            <a:chOff x="1779814" y="3139255"/>
            <a:chExt cx="1848215" cy="210143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779814" y="3139255"/>
              <a:ext cx="924108" cy="12678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703922" y="4503106"/>
              <a:ext cx="924107" cy="7375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08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 Evaluation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b="1" dirty="0" smtClean="0">
                <a:solidFill>
                  <a:schemeClr val="tx1"/>
                </a:solidFill>
              </a:rPr>
              <a:t>Task: </a:t>
            </a:r>
            <a:r>
              <a:rPr lang="en-US" dirty="0" smtClean="0">
                <a:solidFill>
                  <a:schemeClr val="tx1"/>
                </a:solidFill>
              </a:rPr>
              <a:t>Compare </a:t>
            </a:r>
            <a:r>
              <a:rPr lang="en-US" dirty="0">
                <a:solidFill>
                  <a:schemeClr val="tx1"/>
                </a:solidFill>
              </a:rPr>
              <a:t>a system’s output to a source sentence and reference </a:t>
            </a:r>
            <a:r>
              <a:rPr lang="en-US" dirty="0" smtClean="0">
                <a:solidFill>
                  <a:schemeClr val="tx1"/>
                </a:solidFill>
              </a:rPr>
              <a:t>sentence</a:t>
            </a:r>
          </a:p>
          <a:p>
            <a:pPr marL="342900" indent="-342900"/>
            <a:endParaRPr lang="en-US" dirty="0">
              <a:solidFill>
                <a:schemeClr val="tx1"/>
              </a:solidFill>
            </a:endParaRPr>
          </a:p>
          <a:p>
            <a:pPr marL="342900" indent="-342900"/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evaluation can be based on: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Fluency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adequacy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Ranking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00" y="1375930"/>
            <a:ext cx="5212219" cy="3723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Evaluators </a:t>
            </a:r>
            <a:r>
              <a:rPr lang="en-US" dirty="0"/>
              <a:t>L</a:t>
            </a:r>
            <a:r>
              <a:rPr lang="en-US" dirty="0" smtClean="0"/>
              <a:t>ook?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Most of the time reading source or reference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Bilinguals spend less time reading the translation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Monolinguals spend a large proportion of time in source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lternative strategies?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Spanish-English relatedness?	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97844" y="3812583"/>
            <a:ext cx="2588217" cy="569657"/>
            <a:chOff x="1589898" y="4412883"/>
            <a:chExt cx="2588217" cy="56965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589898" y="4536869"/>
              <a:ext cx="3937" cy="2632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877758" y="4755848"/>
              <a:ext cx="13644" cy="2266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162617" y="4412883"/>
              <a:ext cx="15498" cy="2632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145438" y="3797085"/>
            <a:ext cx="3735092" cy="883403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79177" y="1784780"/>
            <a:ext cx="440489" cy="2291026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13642" y="1777154"/>
            <a:ext cx="440489" cy="1823514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3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8173" y="1375930"/>
            <a:ext cx="3719247" cy="4161270"/>
          </a:xfrm>
        </p:spPr>
        <p:txBody>
          <a:bodyPr/>
          <a:lstStyle/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Monolinguals show less variance than bilinguals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Monolinguals are most consistent in the 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 scenario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show more variance in 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 scenario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Possible lack of familiarity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25" y="1434922"/>
            <a:ext cx="5448760" cy="38919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82019" y="1694985"/>
            <a:ext cx="2435347" cy="2210559"/>
            <a:chOff x="1779814" y="1551697"/>
            <a:chExt cx="2435347" cy="2210559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79814" y="2139042"/>
              <a:ext cx="0" cy="718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974223" y="2179976"/>
              <a:ext cx="0" cy="8490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4196742" y="1551697"/>
              <a:ext cx="18419" cy="22105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ounded Rectangle 11"/>
          <p:cNvSpPr/>
          <p:nvPr/>
        </p:nvSpPr>
        <p:spPr>
          <a:xfrm>
            <a:off x="7479555" y="3905543"/>
            <a:ext cx="440489" cy="983011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024595" y="1694986"/>
            <a:ext cx="440489" cy="319356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2" grpId="1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9937" name="Text Placeholder 1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bilinguals </a:t>
            </a:r>
            <a:r>
              <a:rPr lang="en-US" dirty="0" smtClean="0">
                <a:solidFill>
                  <a:srgbClr val="000000"/>
                </a:solidFill>
              </a:rPr>
              <a:t>perform </a:t>
            </a:r>
            <a:r>
              <a:rPr lang="en-US" dirty="0">
                <a:solidFill>
                  <a:srgbClr val="000000"/>
                </a:solidFill>
              </a:rPr>
              <a:t>the tasks </a:t>
            </a:r>
            <a:r>
              <a:rPr lang="en-US" dirty="0" smtClean="0">
                <a:solidFill>
                  <a:srgbClr val="000000"/>
                </a:solidFill>
              </a:rPr>
              <a:t>faster.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bilinguals </a:t>
            </a:r>
            <a:r>
              <a:rPr lang="en-US" dirty="0" smtClean="0">
                <a:solidFill>
                  <a:srgbClr val="000000"/>
                </a:solidFill>
              </a:rPr>
              <a:t>spend </a:t>
            </a:r>
            <a:r>
              <a:rPr lang="en-US" dirty="0">
                <a:solidFill>
                  <a:srgbClr val="000000"/>
                </a:solidFill>
              </a:rPr>
              <a:t>less time evaluating the translation. </a:t>
            </a:r>
            <a:endParaRPr lang="en-US" dirty="0" smtClean="0">
              <a:solidFill>
                <a:srgbClr val="000000"/>
              </a:solidFill>
            </a:endParaRPr>
          </a:p>
          <a:p>
            <a:pPr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monolinguals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dirty="0">
                <a:solidFill>
                  <a:srgbClr val="000000"/>
                </a:solidFill>
              </a:rPr>
              <a:t>slower, but more </a:t>
            </a:r>
            <a:r>
              <a:rPr lang="en-US" dirty="0" smtClean="0">
                <a:solidFill>
                  <a:srgbClr val="000000"/>
                </a:solidFill>
              </a:rPr>
              <a:t>consistent.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more information is displayed in the screen, </a:t>
            </a:r>
            <a:r>
              <a:rPr lang="en-US" dirty="0" smtClean="0">
                <a:solidFill>
                  <a:srgbClr val="000000"/>
                </a:solidFill>
              </a:rPr>
              <a:t>the longer it takes to </a:t>
            </a:r>
            <a:r>
              <a:rPr lang="en-US" dirty="0">
                <a:solidFill>
                  <a:srgbClr val="000000"/>
                </a:solidFill>
              </a:rPr>
              <a:t>complete the </a:t>
            </a:r>
            <a:r>
              <a:rPr lang="en-US" dirty="0" smtClean="0">
                <a:solidFill>
                  <a:srgbClr val="000000"/>
                </a:solidFill>
              </a:rPr>
              <a:t>evaluation.</a:t>
            </a:r>
            <a:endParaRPr lang="en-US" b="1" dirty="0">
              <a:solidFill>
                <a:srgbClr val="000000"/>
              </a:solidFill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2955" y="2315497"/>
            <a:ext cx="8861222" cy="21237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For human MT evaluation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tasks</a:t>
            </a:r>
          </a:p>
          <a:p>
            <a:pPr lvl="1"/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Scenario:   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only target language information (reference) 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Evaluators: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monolinguals 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grain of salt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Need to randomize the order of the scenarios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eplication is necessary in other languages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Does this hold for ranking-based evaluations?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15" y="1375930"/>
            <a:ext cx="4753753" cy="35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3" y="1375930"/>
            <a:ext cx="8636004" cy="1067725"/>
          </a:xfrm>
        </p:spPr>
        <p:txBody>
          <a:bodyPr/>
          <a:lstStyle/>
          <a:p>
            <a:pPr indent="0"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Questions?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640072"/>
            <a:ext cx="93089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Data:</a:t>
            </a:r>
            <a:endParaRPr lang="en-US" sz="2400" dirty="0" smtClean="0"/>
          </a:p>
          <a:p>
            <a:r>
              <a:rPr lang="en-US" sz="2400" dirty="0" err="1" smtClean="0"/>
              <a:t>github.com</a:t>
            </a:r>
            <a:r>
              <a:rPr lang="en-US" sz="2400" dirty="0" smtClean="0"/>
              <a:t>/Qatar-Computing-Research-Institute/wmt15eyetracking</a:t>
            </a:r>
          </a:p>
          <a:p>
            <a:endParaRPr lang="en-US" sz="2400" dirty="0"/>
          </a:p>
          <a:p>
            <a:r>
              <a:rPr lang="en-US" sz="2400" b="1" dirty="0" smtClean="0"/>
              <a:t>Eye-tracking enabled Appraise:</a:t>
            </a:r>
          </a:p>
          <a:p>
            <a:r>
              <a:rPr lang="en-US" sz="2400" dirty="0" err="1" smtClean="0"/>
              <a:t>github.com</a:t>
            </a:r>
            <a:r>
              <a:rPr lang="en-US" sz="2400" dirty="0" smtClean="0"/>
              <a:t>/Qatar-Computing-Research-Institute/</a:t>
            </a:r>
            <a:r>
              <a:rPr lang="en-US" sz="2400" dirty="0" err="1" smtClean="0"/>
              <a:t>iAppraise</a:t>
            </a:r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Monolinguals </a:t>
            </a:r>
            <a:r>
              <a:rPr lang="en-US" dirty="0"/>
              <a:t>M</a:t>
            </a:r>
            <a:r>
              <a:rPr lang="en-US" dirty="0" smtClean="0"/>
              <a:t>ore Consistent?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solidFill>
                  <a:srgbClr val="000000"/>
                </a:solidFill>
              </a:rPr>
              <a:t>We can only speculate: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Bilinguals </a:t>
            </a:r>
            <a:r>
              <a:rPr lang="en-US" dirty="0">
                <a:solidFill>
                  <a:srgbClr val="000000"/>
                </a:solidFill>
              </a:rPr>
              <a:t>could formulate their own set of plausible </a:t>
            </a:r>
            <a:r>
              <a:rPr lang="en-US" dirty="0" smtClean="0">
                <a:solidFill>
                  <a:srgbClr val="000000"/>
                </a:solidFill>
              </a:rPr>
              <a:t>translations making it more subjective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Monolinguals are constrained to a concrete representation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59" y="1686172"/>
            <a:ext cx="4277179" cy="3010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778" y="1375930"/>
            <a:ext cx="32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faster</a:t>
            </a:r>
            <a:r>
              <a:rPr lang="en-US" sz="2400" smtClean="0">
                <a:solidFill>
                  <a:schemeClr val="accent2">
                    <a:lumMod val="50000"/>
                  </a:schemeClr>
                </a:solidFill>
              </a:rPr>
              <a:t>, more subjective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864" y="4544836"/>
            <a:ext cx="3232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slower, less subjective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/>
              <a:t>B</a:t>
            </a:r>
            <a:r>
              <a:rPr lang="en-US" dirty="0" smtClean="0"/>
              <a:t>ilinguals in a Monolingual </a:t>
            </a:r>
            <a:r>
              <a:rPr lang="en-US" dirty="0"/>
              <a:t>S</a:t>
            </a:r>
            <a:r>
              <a:rPr lang="en-US" dirty="0" smtClean="0"/>
              <a:t>etting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3" y="1375930"/>
            <a:ext cx="4547263" cy="4161270"/>
          </a:xfrm>
        </p:spPr>
        <p:txBody>
          <a:bodyPr/>
          <a:lstStyle/>
          <a:p>
            <a:pPr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Why are there differences?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Hypothesis: order of the tasks encourages evaluators to learn different strategies</a:t>
            </a:r>
          </a:p>
          <a:p>
            <a:pPr marL="342900" indent="-342900">
              <a:buFont typeface="Symbol" charset="2"/>
              <a:buChar char="Þ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36" y="1179513"/>
            <a:ext cx="3582725" cy="358272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99585" y="3084116"/>
            <a:ext cx="1028016" cy="143074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9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Evaluators </a:t>
            </a:r>
            <a:r>
              <a:rPr lang="en-US" dirty="0"/>
              <a:t>G</a:t>
            </a:r>
            <a:r>
              <a:rPr lang="en-US" dirty="0" smtClean="0"/>
              <a:t>et Faster With Time?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3" y="1179513"/>
            <a:ext cx="7823247" cy="4845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9268" y="1317599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correlation between task order and time to complete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65915" y="2716785"/>
            <a:ext cx="24985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64417" y="5603055"/>
            <a:ext cx="24985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62918" y="2716785"/>
            <a:ext cx="24985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43608" y="223934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rc</a:t>
            </a:r>
            <a:r>
              <a:rPr lang="en-US" dirty="0" smtClean="0"/>
              <a:t> scenario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2357" y="5233723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rc</a:t>
            </a:r>
            <a:r>
              <a:rPr lang="en-US" dirty="0" smtClean="0"/>
              <a:t> + </a:t>
            </a:r>
            <a:r>
              <a:rPr lang="en-US" dirty="0" err="1" smtClean="0"/>
              <a:t>tgt</a:t>
            </a:r>
            <a:r>
              <a:rPr lang="en-US" dirty="0" smtClean="0"/>
              <a:t>  scenario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2162" y="227974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tgt</a:t>
            </a:r>
            <a:r>
              <a:rPr lang="en-US" dirty="0" smtClean="0"/>
              <a:t>  scenario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64417" y="1801813"/>
            <a:ext cx="0" cy="40156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2918" y="1801812"/>
            <a:ext cx="0" cy="40156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8175" y="557213"/>
            <a:ext cx="8647113" cy="622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376363"/>
            <a:ext cx="8636000" cy="4160837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Gamification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 of evaluation process</a:t>
            </a:r>
          </a:p>
          <a:p>
            <a:pPr marL="342900" indent="-342900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Provided feedback in form of 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“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stars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”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Feedback based on:</a:t>
            </a:r>
          </a:p>
          <a:p>
            <a:pPr marL="904875" lvl="1" indent="-342900">
              <a:spcBef>
                <a:spcPts val="25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WMT human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judgments</a:t>
            </a:r>
          </a:p>
          <a:p>
            <a:pPr marL="904875" lvl="1" indent="-342900">
              <a:spcBef>
                <a:spcPts val="25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DiscoTK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party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metric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(winner of WMT14 metrics task)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Stars computed as relative distance to gold-score</a:t>
            </a:r>
          </a:p>
          <a:p>
            <a:pPr marL="342900" indent="-342900"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342900" indent="-342900"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" name="Picture 1" descr="Feedback-Stars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62626"/>
              </a:clrFrom>
              <a:clrTo>
                <a:srgbClr val="262626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52007" r="48627" b="15797"/>
          <a:stretch/>
        </p:blipFill>
        <p:spPr>
          <a:xfrm>
            <a:off x="2414814" y="3782778"/>
            <a:ext cx="4898571" cy="11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4964" y="1364903"/>
            <a:ext cx="9248467" cy="954107"/>
            <a:chOff x="514964" y="1364903"/>
            <a:chExt cx="9248467" cy="954107"/>
          </a:xfrm>
        </p:grpSpPr>
        <p:sp>
          <p:nvSpPr>
            <p:cNvPr id="5" name="Rectangle 4"/>
            <p:cNvSpPr/>
            <p:nvPr/>
          </p:nvSpPr>
          <p:spPr>
            <a:xfrm>
              <a:off x="514964" y="1734235"/>
              <a:ext cx="92484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Croácia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sem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capacidade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para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receber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mais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refugiados</a:t>
              </a:r>
              <a:endParaRPr lang="en-US" sz="3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4964" y="136490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Source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14964" y="2991716"/>
            <a:ext cx="9248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1A1718"/>
                </a:solidFill>
                <a:latin typeface="Times-Roman" charset="0"/>
              </a:rPr>
              <a:t>Croatia without capacity to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-Roman" charset="0"/>
              </a:rPr>
              <a:t>accept any </a:t>
            </a:r>
            <a:r>
              <a:rPr lang="en-US" sz="3200" dirty="0" smtClean="0">
                <a:solidFill>
                  <a:srgbClr val="1A1718"/>
                </a:solidFill>
                <a:latin typeface="Times-Roman" charset="0"/>
              </a:rPr>
              <a:t>more refugees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14964" y="267076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Reference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64" y="4348928"/>
            <a:ext cx="9248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A1718"/>
                </a:solidFill>
                <a:latin typeface="Times-Roman" charset="0"/>
              </a:rPr>
              <a:t>Croatia without capacity to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-Roman" charset="0"/>
              </a:rPr>
              <a:t>receive</a:t>
            </a:r>
            <a:r>
              <a:rPr lang="en-US" sz="3200" dirty="0">
                <a:solidFill>
                  <a:srgbClr val="1A1718"/>
                </a:solidFill>
                <a:latin typeface="Times-Roman" charset="0"/>
              </a:rPr>
              <a:t> more refugees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14964" y="4027977"/>
            <a:ext cx="13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Translation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735" y="1179513"/>
            <a:ext cx="9630696" cy="4306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</a:t>
            </a:r>
            <a:r>
              <a:rPr lang="en-US" dirty="0" err="1" smtClean="0"/>
              <a:t>Eyetracking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Doherty </a:t>
            </a:r>
            <a:r>
              <a:rPr lang="fr-FR" dirty="0"/>
              <a:t>et al. (2010</a:t>
            </a:r>
            <a:r>
              <a:rPr lang="fr-FR" dirty="0" smtClean="0"/>
              <a:t>): Use </a:t>
            </a:r>
            <a:r>
              <a:rPr lang="fr-FR" dirty="0" err="1" smtClean="0"/>
              <a:t>eye-tracking</a:t>
            </a:r>
            <a:r>
              <a:rPr lang="fr-FR" dirty="0" smtClean="0"/>
              <a:t> to </a:t>
            </a:r>
            <a:r>
              <a:rPr lang="fr-FR" dirty="0" err="1" smtClean="0"/>
              <a:t>evaluate</a:t>
            </a:r>
            <a:r>
              <a:rPr lang="fr-FR" dirty="0" smtClean="0"/>
              <a:t> the </a:t>
            </a:r>
            <a:r>
              <a:rPr lang="fr-FR" dirty="0" err="1" smtClean="0"/>
              <a:t>comprehensibility</a:t>
            </a:r>
            <a:r>
              <a:rPr lang="fr-FR" dirty="0" smtClean="0"/>
              <a:t> of MT output in French</a:t>
            </a:r>
          </a:p>
          <a:p>
            <a:endParaRPr lang="fr-FR" dirty="0"/>
          </a:p>
          <a:p>
            <a:r>
              <a:rPr lang="fr-FR" dirty="0" err="1" smtClean="0"/>
              <a:t>Stymne</a:t>
            </a:r>
            <a:r>
              <a:rPr lang="fr-FR" dirty="0" smtClean="0"/>
              <a:t> et al (2012): </a:t>
            </a:r>
            <a:r>
              <a:rPr lang="fr-FR" dirty="0" err="1" smtClean="0"/>
              <a:t>Apply</a:t>
            </a:r>
            <a:r>
              <a:rPr lang="fr-FR" dirty="0" smtClean="0"/>
              <a:t> </a:t>
            </a:r>
            <a:r>
              <a:rPr lang="fr-FR" dirty="0" err="1" smtClean="0"/>
              <a:t>eye-tracking</a:t>
            </a:r>
            <a:r>
              <a:rPr lang="fr-FR" dirty="0" smtClean="0"/>
              <a:t> to MT </a:t>
            </a:r>
            <a:r>
              <a:rPr lang="fr-FR" dirty="0" err="1" smtClean="0"/>
              <a:t>error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Doherty and O</a:t>
            </a:r>
            <a:r>
              <a:rPr lang="en-US" dirty="0" smtClean="0"/>
              <a:t>’Brien (2014):  Use eye-tracking to evaluate the usability of MT by an end user</a:t>
            </a:r>
          </a:p>
          <a:p>
            <a:endParaRPr lang="en-US" dirty="0"/>
          </a:p>
          <a:p>
            <a:r>
              <a:rPr lang="en-US" dirty="0" smtClean="0"/>
              <a:t>Michael Carl : Eye-tracking in the translation process, post-editing</a:t>
            </a:r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8175" y="557213"/>
            <a:ext cx="8647113" cy="622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376363"/>
            <a:ext cx="8636000" cy="4160837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Only one translation at the time</a:t>
            </a:r>
          </a:p>
          <a:p>
            <a:pPr marL="342900" indent="-342900">
              <a:defRPr/>
            </a:pPr>
            <a:r>
              <a:rPr lang="en-US" dirty="0" smtClean="0"/>
              <a:t>Continuous score, “more natural”</a:t>
            </a:r>
          </a:p>
          <a:p>
            <a:pPr marL="342900" indent="-342900">
              <a:defRPr/>
            </a:pPr>
            <a:r>
              <a:rPr lang="en-US" dirty="0" smtClean="0"/>
              <a:t>Instructions were kept simple</a:t>
            </a:r>
            <a:endParaRPr lang="en-US" dirty="0"/>
          </a:p>
        </p:txBody>
      </p:sp>
      <p:pic>
        <p:nvPicPr>
          <p:cNvPr id="4" name="Picture 3" descr="Evaluation-Sl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94" y="3656121"/>
            <a:ext cx="4305300" cy="119053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Common </a:t>
            </a:r>
            <a:r>
              <a:rPr lang="en-US" dirty="0"/>
              <a:t>I</a:t>
            </a:r>
            <a:r>
              <a:rPr lang="en-US" dirty="0" smtClean="0"/>
              <a:t>ssues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The task side</a:t>
            </a:r>
          </a:p>
          <a:p>
            <a:pPr indent="0"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Difficult </a:t>
            </a:r>
            <a:r>
              <a:rPr lang="en-US" dirty="0">
                <a:solidFill>
                  <a:srgbClr val="000000"/>
                </a:solidFill>
              </a:rPr>
              <a:t>to distinguish between different aspects of translation such as grammar, syntax, etc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/>
            <a:endParaRPr lang="en-US" dirty="0">
              <a:solidFill>
                <a:srgbClr val="000000"/>
              </a:solidFill>
            </a:endParaRP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insight on how humans use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different sources of information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The human side</a:t>
            </a:r>
          </a:p>
          <a:p>
            <a:pPr marL="342900" indent="-342900"/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Tedious </a:t>
            </a:r>
            <a:r>
              <a:rPr lang="en-US" dirty="0">
                <a:solidFill>
                  <a:srgbClr val="000000"/>
                </a:solidFill>
              </a:rPr>
              <a:t>task: evaluators can lose interest </a:t>
            </a:r>
            <a:r>
              <a:rPr lang="en-US" dirty="0" smtClean="0">
                <a:solidFill>
                  <a:srgbClr val="000000"/>
                </a:solidFill>
              </a:rPr>
              <a:t>quickly</a:t>
            </a:r>
          </a:p>
          <a:p>
            <a:pPr marL="342900" indent="-342900"/>
            <a:endParaRPr lang="en-US" dirty="0">
              <a:solidFill>
                <a:srgbClr val="000000"/>
              </a:solidFill>
            </a:endParaRPr>
          </a:p>
          <a:p>
            <a:pPr marL="342900" indent="-342900"/>
            <a:endParaRPr lang="en-US" dirty="0"/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>
                <a:solidFill>
                  <a:srgbClr val="953735"/>
                </a:solidFill>
              </a:rPr>
              <a:t>Evaluations are inconsistent </a:t>
            </a:r>
            <a:r>
              <a:rPr lang="en-US" dirty="0">
                <a:solidFill>
                  <a:srgbClr val="953735"/>
                </a:solidFill>
              </a:rPr>
              <a:t>and highly subjective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14" y="1231056"/>
            <a:ext cx="4197701" cy="34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0"/>
          <p:cNvSpPr txBox="1">
            <a:spLocks noChangeArrowheads="1"/>
          </p:cNvSpPr>
          <p:nvPr/>
        </p:nvSpPr>
        <p:spPr bwMode="auto">
          <a:xfrm>
            <a:off x="8310946" y="3003405"/>
            <a:ext cx="1199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Score/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Ranking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412" name="TextBox 11"/>
          <p:cNvSpPr txBox="1">
            <a:spLocks noChangeArrowheads="1"/>
          </p:cNvSpPr>
          <p:nvPr/>
        </p:nvSpPr>
        <p:spPr bwMode="auto">
          <a:xfrm>
            <a:off x="458788" y="2586037"/>
            <a:ext cx="1431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Translations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Source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References</a:t>
            </a:r>
          </a:p>
        </p:txBody>
      </p:sp>
      <p:sp>
        <p:nvSpPr>
          <p:cNvPr id="2" name="Chevron 1"/>
          <p:cNvSpPr/>
          <p:nvPr/>
        </p:nvSpPr>
        <p:spPr>
          <a:xfrm>
            <a:off x="1890713" y="2908444"/>
            <a:ext cx="1468617" cy="88424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744603" y="2908444"/>
            <a:ext cx="1468617" cy="88424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Box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94907" l="9442" r="89700">
                        <a14:foregroundMark x1="51073" y1="14815" x2="51073" y2="14815"/>
                      </a14:backgroundRemoval>
                    </a14:imgEffect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966" y="3231322"/>
            <a:ext cx="1908999" cy="1769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8175" y="557213"/>
            <a:ext cx="9032560" cy="622300"/>
          </a:xfrm>
        </p:spPr>
        <p:txBody>
          <a:bodyPr/>
          <a:lstStyle/>
          <a:p>
            <a:pPr>
              <a:defRPr/>
            </a:pPr>
            <a:r>
              <a:rPr lang="en-US" dirty="0"/>
              <a:t>Study MT Evaluation as a Glass-Box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376363"/>
            <a:ext cx="8636000" cy="4160837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163512" indent="-342900">
              <a:spcBef>
                <a:spcPct val="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Sources of information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Source text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Translation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Reference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163512" indent="-342900">
              <a:spcBef>
                <a:spcPct val="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Background 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evaluators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Monolingual  (English speakers)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Bilingual (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Spanish+English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speakers)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163512" indent="-342900">
              <a:spcBef>
                <a:spcPct val="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Comparison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Time to complete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task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Consistency</a:t>
            </a:r>
          </a:p>
          <a:p>
            <a:pPr marL="741363" lvl="1" indent="-179388">
              <a:spcBef>
                <a:spcPts val="25"/>
              </a:spcBef>
              <a:buFont typeface="Calibri" charset="0"/>
              <a:buChar char="-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741363" lvl="1" indent="-179388">
              <a:spcBef>
                <a:spcPts val="25"/>
              </a:spcBef>
              <a:buFont typeface="Calibri" charset="0"/>
              <a:buChar char="-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2190" y="4037830"/>
            <a:ext cx="3271985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Using eye tracking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876" y="1376363"/>
            <a:ext cx="4089172" cy="2589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113" y="5597721"/>
            <a:ext cx="9448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Monolingual</a:t>
            </a:r>
            <a:r>
              <a:rPr lang="en-US" dirty="0">
                <a:solidFill>
                  <a:srgbClr val="000000"/>
                </a:solidFill>
              </a:rPr>
              <a:t>: Knowledge of Spanish insufficient to understand </a:t>
            </a:r>
            <a:r>
              <a:rPr lang="en-US" dirty="0" smtClean="0">
                <a:solidFill>
                  <a:srgbClr val="000000"/>
                </a:solidFill>
              </a:rPr>
              <a:t>the source </a:t>
            </a:r>
            <a:r>
              <a:rPr lang="en-US" dirty="0">
                <a:solidFill>
                  <a:srgbClr val="000000"/>
                </a:solidFill>
              </a:rPr>
              <a:t>text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3241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Loose definition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Answer</a:t>
            </a:r>
            <a:endParaRPr lang="en-US" dirty="0"/>
          </a:p>
        </p:txBody>
      </p:sp>
      <p:sp>
        <p:nvSpPr>
          <p:cNvPr id="23554" name="Text Placeholder 2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the most useful information for the evaluators?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Where do users spend more time?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Evaluating the translation?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Understanding the task?</a:t>
            </a:r>
          </a:p>
          <a:p>
            <a:pPr lvl="1">
              <a:buFont typeface="Arial" charset="0"/>
              <a:buChar char="•"/>
            </a:pPr>
            <a:endParaRPr lang="en-US" sz="2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the effect of evaluator’s background? Which evaluators are more consistent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2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Experimental Setup</a:t>
            </a:r>
            <a:endParaRPr lang="en-US" sz="4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1152645729"/>
              </p:ext>
            </p:extLst>
          </p:nvPr>
        </p:nvGraphicFramePr>
        <p:xfrm>
          <a:off x="7247408" y="393074"/>
          <a:ext cx="2439916" cy="284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Participants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993967637"/>
              </p:ext>
            </p:extLst>
          </p:nvPr>
        </p:nvGraphicFramePr>
        <p:xfrm>
          <a:off x="3842170" y="557213"/>
          <a:ext cx="3656305" cy="263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00141" y="3612137"/>
            <a:ext cx="1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85%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2287" y="4541962"/>
            <a:ext cx="221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 scientists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6178" y="3612137"/>
            <a:ext cx="1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50%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22048" y="4535467"/>
            <a:ext cx="241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Had </a:t>
            </a:r>
            <a:r>
              <a:rPr lang="en-US" smtClean="0"/>
              <a:t>experience translating documents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938" y="3618632"/>
            <a:ext cx="1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20%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69009" y="4541962"/>
            <a:ext cx="216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Had experience with MT evaluation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1848" y="1255203"/>
            <a:ext cx="95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0433" y="2207859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Evaluators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8304" y="2774952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27 to 45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812" y="5553254"/>
            <a:ext cx="672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 of the co-authors of this paper were in the pool of subjects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Colo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r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vider 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vider 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ack Cover Colored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24438</TotalTime>
  <Words>1071</Words>
  <Application>Microsoft Macintosh PowerPoint</Application>
  <PresentationFormat>A4 Paper (210x297 mm)</PresentationFormat>
  <Paragraphs>292</Paragraphs>
  <Slides>31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Calibri</vt:lpstr>
      <vt:lpstr>Courier New</vt:lpstr>
      <vt:lpstr>MS PGothic</vt:lpstr>
      <vt:lpstr>ＭＳ Ｐゴシック</vt:lpstr>
      <vt:lpstr>Symbol</vt:lpstr>
      <vt:lpstr>Times-Roman</vt:lpstr>
      <vt:lpstr>ヒラギノ角ゴ Pro W3</vt:lpstr>
      <vt:lpstr>Arial</vt:lpstr>
      <vt:lpstr>Cover Colored</vt:lpstr>
      <vt:lpstr>Divider 01</vt:lpstr>
      <vt:lpstr>Divider 02</vt:lpstr>
      <vt:lpstr>Divider 03</vt:lpstr>
      <vt:lpstr>CONTENT Slide</vt:lpstr>
      <vt:lpstr>Back Cover Colored 01</vt:lpstr>
      <vt:lpstr>PowerPoint Presentation</vt:lpstr>
      <vt:lpstr>Machine Translation Evaluation</vt:lpstr>
      <vt:lpstr>Example:</vt:lpstr>
      <vt:lpstr>Common Issues</vt:lpstr>
      <vt:lpstr>Black Box</vt:lpstr>
      <vt:lpstr>Study MT Evaluation as a Glass-Box</vt:lpstr>
      <vt:lpstr>Questions to Answer</vt:lpstr>
      <vt:lpstr>PowerPoint Presentation</vt:lpstr>
      <vt:lpstr>Participants</vt:lpstr>
      <vt:lpstr>Interface</vt:lpstr>
      <vt:lpstr>Eye-tracking Setup </vt:lpstr>
      <vt:lpstr>Data</vt:lpstr>
      <vt:lpstr>Balanced experimental design</vt:lpstr>
      <vt:lpstr>Experimental Design (per user)</vt:lpstr>
      <vt:lpstr>How to Compare the Performance?</vt:lpstr>
      <vt:lpstr>Score Consistency</vt:lpstr>
      <vt:lpstr>PowerPoint Presentation</vt:lpstr>
      <vt:lpstr>Time Spent in Each Scenario</vt:lpstr>
      <vt:lpstr>Time vs. Source Sentence Length</vt:lpstr>
      <vt:lpstr>Where do Evaluators Look?</vt:lpstr>
      <vt:lpstr>Consistency</vt:lpstr>
      <vt:lpstr>Summary</vt:lpstr>
      <vt:lpstr>Our Recommendation</vt:lpstr>
      <vt:lpstr>A grain of salt</vt:lpstr>
      <vt:lpstr>Thank you!</vt:lpstr>
      <vt:lpstr>Why are Monolinguals More Consistent?</vt:lpstr>
      <vt:lpstr>About Bilinguals in a Monolingual Setting</vt:lpstr>
      <vt:lpstr>Do Evaluators Get Faster With Time?</vt:lpstr>
      <vt:lpstr>Feedback</vt:lpstr>
      <vt:lpstr>Related work: Eyetracking </vt:lpstr>
      <vt:lpstr>Evaluation</vt:lpstr>
    </vt:vector>
  </TitlesOfParts>
  <Company>FITCH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Omar Dbeis</dc:creator>
  <cp:lastModifiedBy>Francisco Guzman</cp:lastModifiedBy>
  <cp:revision>504</cp:revision>
  <cp:lastPrinted>2015-01-16T11:07:39Z</cp:lastPrinted>
  <dcterms:created xsi:type="dcterms:W3CDTF">2011-06-27T12:17:27Z</dcterms:created>
  <dcterms:modified xsi:type="dcterms:W3CDTF">2015-09-18T12:58:49Z</dcterms:modified>
</cp:coreProperties>
</file>