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png" ContentType="image/png"/>
  <Default Extension="wdp" ContentType="image/vnd.ms-photo"/>
  <Default Extension="bin" ContentType="application/vnd.openxmlformats-officedocument.oleObject"/>
  <Default Extension="wmf" ContentType="image/x-wmf"/>
  <Default Extension="docx" ContentType="application/vnd.openxmlformats-officedocument.wordprocessingml.document"/>
  <Default Extension="rels" ContentType="application/vnd.openxmlformats-package.relationships+xml"/>
  <Default Extension="xlsm" ContentType="application/vnd.ms-excel.sheet.macroEnabled.12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4.xml" ContentType="application/vnd.openxmlformats-officedocument.presentationml.tags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5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7.xml" ContentType="application/vnd.openxmlformats-officedocument.presentationml.notesSlide+xml"/>
  <Override PartName="/ppt/charts/chart1.xml" ContentType="application/vnd.openxmlformats-officedocument.drawingml.chart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167" r:id="rId1"/>
    <p:sldMasterId id="2147483862" r:id="rId2"/>
  </p:sldMasterIdLst>
  <p:notesMasterIdLst>
    <p:notesMasterId r:id="rId102"/>
  </p:notesMasterIdLst>
  <p:handoutMasterIdLst>
    <p:handoutMasterId r:id="rId103"/>
  </p:handoutMasterIdLst>
  <p:sldIdLst>
    <p:sldId id="296" r:id="rId3"/>
    <p:sldId id="431" r:id="rId4"/>
    <p:sldId id="432" r:id="rId5"/>
    <p:sldId id="433" r:id="rId6"/>
    <p:sldId id="468" r:id="rId7"/>
    <p:sldId id="435" r:id="rId8"/>
    <p:sldId id="436" r:id="rId9"/>
    <p:sldId id="439" r:id="rId10"/>
    <p:sldId id="441" r:id="rId11"/>
    <p:sldId id="470" r:id="rId12"/>
    <p:sldId id="357" r:id="rId13"/>
    <p:sldId id="358" r:id="rId14"/>
    <p:sldId id="359" r:id="rId15"/>
    <p:sldId id="360" r:id="rId16"/>
    <p:sldId id="361" r:id="rId17"/>
    <p:sldId id="362" r:id="rId18"/>
    <p:sldId id="363" r:id="rId19"/>
    <p:sldId id="364" r:id="rId20"/>
    <p:sldId id="471" r:id="rId21"/>
    <p:sldId id="472" r:id="rId22"/>
    <p:sldId id="473" r:id="rId23"/>
    <p:sldId id="474" r:id="rId24"/>
    <p:sldId id="475" r:id="rId25"/>
    <p:sldId id="476" r:id="rId26"/>
    <p:sldId id="477" r:id="rId27"/>
    <p:sldId id="478" r:id="rId28"/>
    <p:sldId id="479" r:id="rId29"/>
    <p:sldId id="481" r:id="rId30"/>
    <p:sldId id="482" r:id="rId31"/>
    <p:sldId id="384" r:id="rId32"/>
    <p:sldId id="486" r:id="rId33"/>
    <p:sldId id="385" r:id="rId34"/>
    <p:sldId id="438" r:id="rId35"/>
    <p:sldId id="383" r:id="rId36"/>
    <p:sldId id="488" r:id="rId37"/>
    <p:sldId id="370" r:id="rId38"/>
    <p:sldId id="390" r:id="rId39"/>
    <p:sldId id="391" r:id="rId40"/>
    <p:sldId id="493" r:id="rId41"/>
    <p:sldId id="373" r:id="rId42"/>
    <p:sldId id="396" r:id="rId43"/>
    <p:sldId id="397" r:id="rId44"/>
    <p:sldId id="495" r:id="rId45"/>
    <p:sldId id="399" r:id="rId46"/>
    <p:sldId id="401" r:id="rId47"/>
    <p:sldId id="406" r:id="rId48"/>
    <p:sldId id="407" r:id="rId49"/>
    <p:sldId id="413" r:id="rId50"/>
    <p:sldId id="496" r:id="rId51"/>
    <p:sldId id="444" r:id="rId52"/>
    <p:sldId id="443" r:id="rId53"/>
    <p:sldId id="388" r:id="rId54"/>
    <p:sldId id="459" r:id="rId55"/>
    <p:sldId id="460" r:id="rId56"/>
    <p:sldId id="466" r:id="rId57"/>
    <p:sldId id="462" r:id="rId58"/>
    <p:sldId id="512" r:id="rId59"/>
    <p:sldId id="464" r:id="rId60"/>
    <p:sldId id="465" r:id="rId61"/>
    <p:sldId id="502" r:id="rId62"/>
    <p:sldId id="501" r:id="rId63"/>
    <p:sldId id="500" r:id="rId64"/>
    <p:sldId id="463" r:id="rId65"/>
    <p:sldId id="448" r:id="rId66"/>
    <p:sldId id="449" r:id="rId67"/>
    <p:sldId id="450" r:id="rId68"/>
    <p:sldId id="497" r:id="rId69"/>
    <p:sldId id="499" r:id="rId70"/>
    <p:sldId id="503" r:id="rId71"/>
    <p:sldId id="447" r:id="rId72"/>
    <p:sldId id="345" r:id="rId73"/>
    <p:sldId id="301" r:id="rId74"/>
    <p:sldId id="457" r:id="rId75"/>
    <p:sldId id="426" r:id="rId76"/>
    <p:sldId id="427" r:id="rId77"/>
    <p:sldId id="428" r:id="rId78"/>
    <p:sldId id="505" r:id="rId79"/>
    <p:sldId id="506" r:id="rId80"/>
    <p:sldId id="507" r:id="rId81"/>
    <p:sldId id="454" r:id="rId82"/>
    <p:sldId id="456" r:id="rId83"/>
    <p:sldId id="455" r:id="rId84"/>
    <p:sldId id="504" r:id="rId85"/>
    <p:sldId id="430" r:id="rId86"/>
    <p:sldId id="509" r:id="rId87"/>
    <p:sldId id="458" r:id="rId88"/>
    <p:sldId id="511" r:id="rId89"/>
    <p:sldId id="508" r:id="rId90"/>
    <p:sldId id="513" r:id="rId91"/>
    <p:sldId id="259" r:id="rId92"/>
    <p:sldId id="483" r:id="rId93"/>
    <p:sldId id="484" r:id="rId94"/>
    <p:sldId id="485" r:id="rId95"/>
    <p:sldId id="487" r:id="rId96"/>
    <p:sldId id="490" r:id="rId97"/>
    <p:sldId id="489" r:id="rId98"/>
    <p:sldId id="491" r:id="rId99"/>
    <p:sldId id="492" r:id="rId100"/>
    <p:sldId id="494" r:id="rId101"/>
  </p:sldIdLst>
  <p:sldSz cx="9906000" cy="6858000" type="A4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5">
          <p15:clr>
            <a:srgbClr val="A4A3A4"/>
          </p15:clr>
        </p15:guide>
        <p15:guide id="2" orient="horz" pos="327">
          <p15:clr>
            <a:srgbClr val="A4A3A4"/>
          </p15:clr>
        </p15:guide>
        <p15:guide id="3" pos="5842">
          <p15:clr>
            <a:srgbClr val="A4A3A4"/>
          </p15:clr>
        </p15:guide>
        <p15:guide id="4" pos="3291">
          <p15:clr>
            <a:srgbClr val="A4A3A4"/>
          </p15:clr>
        </p15:guide>
        <p15:guide id="5" pos="4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47E"/>
    <a:srgbClr val="EAAB63"/>
    <a:srgbClr val="DCB472"/>
    <a:srgbClr val="C50000"/>
    <a:srgbClr val="4A452A"/>
    <a:srgbClr val="7B7B68"/>
    <a:srgbClr val="0065A6"/>
    <a:srgbClr val="5CAC34"/>
    <a:srgbClr val="006AAC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/>
    <p:restoredTop sz="94538"/>
  </p:normalViewPr>
  <p:slideViewPr>
    <p:cSldViewPr snapToGrid="0" snapToObjects="1">
      <p:cViewPr varScale="1">
        <p:scale>
          <a:sx n="117" d="100"/>
          <a:sy n="117" d="100"/>
        </p:scale>
        <p:origin x="1208" y="176"/>
      </p:cViewPr>
      <p:guideLst>
        <p:guide orient="horz" pos="3005"/>
        <p:guide orient="horz" pos="327"/>
        <p:guide pos="5842"/>
        <p:guide pos="3291"/>
        <p:guide pos="4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72"/>
    </p:cViewPr>
  </p:sorterViewPr>
  <p:notesViewPr>
    <p:cSldViewPr snapToGrid="0" snapToObjects="1"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9.xml"/><Relationship Id="rId102" Type="http://schemas.openxmlformats.org/officeDocument/2006/relationships/notesMaster" Target="notesMasters/notesMaster1.xml"/><Relationship Id="rId103" Type="http://schemas.openxmlformats.org/officeDocument/2006/relationships/handoutMaster" Target="handoutMasters/handoutMaster1.xml"/><Relationship Id="rId104" Type="http://schemas.openxmlformats.org/officeDocument/2006/relationships/presProps" Target="presProps.xml"/><Relationship Id="rId105" Type="http://schemas.openxmlformats.org/officeDocument/2006/relationships/viewProps" Target="viewProps.xml"/><Relationship Id="rId106" Type="http://schemas.openxmlformats.org/officeDocument/2006/relationships/theme" Target="theme/theme1.xml"/><Relationship Id="rId10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slide" Target="slides/slide98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2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Patients in hospital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cat>
            <c:strRef>
              <c:f>Sheet1!$A$2:$A$6</c:f>
              <c:strCache>
                <c:ptCount val="5"/>
                <c:pt idx="0">
                  <c:v>English</c:v>
                </c:pt>
                <c:pt idx="1">
                  <c:v>Arabic</c:v>
                </c:pt>
                <c:pt idx="2">
                  <c:v>Urdu</c:v>
                </c:pt>
                <c:pt idx="3">
                  <c:v>Hindi</c:v>
                </c:pt>
                <c:pt idx="4">
                  <c:v>Nepali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25.0</c:v>
                </c:pt>
                <c:pt idx="1">
                  <c:v>78.0</c:v>
                </c:pt>
                <c:pt idx="2">
                  <c:v>90.0</c:v>
                </c:pt>
                <c:pt idx="3">
                  <c:v>133.0</c:v>
                </c:pt>
                <c:pt idx="4">
                  <c:v>149.0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71">
          <a:noFill/>
        </a:ln>
      </c:spPr>
    </c:plotArea>
    <c:legend>
      <c:legendPos val="r"/>
      <c:overlay val="0"/>
      <c:txPr>
        <a:bodyPr/>
        <a:lstStyle/>
        <a:p>
          <a:pPr>
            <a:defRPr sz="1598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798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B80B20-89AB-4227-B3E1-6870C34929DC}" type="doc">
      <dgm:prSet loTypeId="urn:microsoft.com/office/officeart/2005/8/layout/funnel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1E95455-FA21-4799-B50C-B5E673870EEF}">
      <dgm:prSet phldrT="[Text]"/>
      <dgm:spPr/>
      <dgm:t>
        <a:bodyPr/>
        <a:lstStyle/>
        <a:p>
          <a:r>
            <a:rPr lang="es-MX" dirty="0" smtClean="0"/>
            <a:t>Language</a:t>
          </a:r>
          <a:br>
            <a:rPr lang="es-MX" dirty="0" smtClean="0"/>
          </a:br>
          <a:r>
            <a:rPr lang="es-MX" dirty="0" smtClean="0"/>
            <a:t>Model</a:t>
          </a:r>
          <a:endParaRPr lang="en-US" dirty="0"/>
        </a:p>
      </dgm:t>
    </dgm:pt>
    <dgm:pt modelId="{5BEBC962-5B71-4236-A3CC-BFE1F9F2E17A}" type="parTrans" cxnId="{867EF427-2F50-4A87-B760-C45DB89E6628}">
      <dgm:prSet/>
      <dgm:spPr/>
      <dgm:t>
        <a:bodyPr/>
        <a:lstStyle/>
        <a:p>
          <a:endParaRPr lang="en-US"/>
        </a:p>
      </dgm:t>
    </dgm:pt>
    <dgm:pt modelId="{B0562EFF-1A40-42E2-8E85-CD89D06385EF}" type="sibTrans" cxnId="{867EF427-2F50-4A87-B760-C45DB89E6628}">
      <dgm:prSet/>
      <dgm:spPr/>
      <dgm:t>
        <a:bodyPr/>
        <a:lstStyle/>
        <a:p>
          <a:endParaRPr lang="en-US"/>
        </a:p>
      </dgm:t>
    </dgm:pt>
    <dgm:pt modelId="{AB8E6731-3F43-4556-865F-F8682D909DD9}">
      <dgm:prSet phldrT="[Text]"/>
      <dgm:spPr/>
      <dgm:t>
        <a:bodyPr/>
        <a:lstStyle/>
        <a:p>
          <a:r>
            <a:rPr lang="es-MX" dirty="0" err="1" smtClean="0">
              <a:solidFill>
                <a:schemeClr val="tx1"/>
              </a:solidFill>
            </a:rPr>
            <a:t>Translation</a:t>
          </a:r>
          <a:r>
            <a:rPr lang="es-MX" dirty="0" smtClean="0">
              <a:solidFill>
                <a:schemeClr val="tx1"/>
              </a:solidFill>
            </a:rPr>
            <a:t/>
          </a:r>
          <a:br>
            <a:rPr lang="es-MX" dirty="0" smtClean="0">
              <a:solidFill>
                <a:schemeClr val="tx1"/>
              </a:solidFill>
            </a:rPr>
          </a:br>
          <a:r>
            <a:rPr lang="es-MX" dirty="0" err="1" smtClean="0">
              <a:solidFill>
                <a:schemeClr val="tx1"/>
              </a:solidFill>
            </a:rPr>
            <a:t>Model</a:t>
          </a:r>
          <a:endParaRPr lang="en-US" dirty="0">
            <a:solidFill>
              <a:schemeClr val="tx1"/>
            </a:solidFill>
          </a:endParaRPr>
        </a:p>
      </dgm:t>
    </dgm:pt>
    <dgm:pt modelId="{74A11629-06BA-432D-8D9E-94D783103254}" type="parTrans" cxnId="{1DDD427E-1EE8-40F0-B550-83C179FE3A13}">
      <dgm:prSet/>
      <dgm:spPr/>
      <dgm:t>
        <a:bodyPr/>
        <a:lstStyle/>
        <a:p>
          <a:endParaRPr lang="en-US"/>
        </a:p>
      </dgm:t>
    </dgm:pt>
    <dgm:pt modelId="{F4FE1E45-A04F-490F-8A92-96C557D9494E}" type="sibTrans" cxnId="{1DDD427E-1EE8-40F0-B550-83C179FE3A13}">
      <dgm:prSet/>
      <dgm:spPr/>
      <dgm:t>
        <a:bodyPr/>
        <a:lstStyle/>
        <a:p>
          <a:endParaRPr lang="en-US"/>
        </a:p>
      </dgm:t>
    </dgm:pt>
    <dgm:pt modelId="{ADBB02A3-6F71-4C9C-8A4B-2749E5FD7194}">
      <dgm:prSet phldrT="[Text]"/>
      <dgm:spPr/>
      <dgm:t>
        <a:bodyPr/>
        <a:lstStyle/>
        <a:p>
          <a:r>
            <a:rPr lang="es-MX" dirty="0" err="1" smtClean="0">
              <a:solidFill>
                <a:schemeClr val="tx1"/>
              </a:solidFill>
            </a:rPr>
            <a:t>Decoder</a:t>
          </a:r>
          <a:endParaRPr lang="en-US" dirty="0">
            <a:solidFill>
              <a:schemeClr val="tx1"/>
            </a:solidFill>
          </a:endParaRPr>
        </a:p>
      </dgm:t>
    </dgm:pt>
    <dgm:pt modelId="{94F890E7-4443-4D3B-B0F4-6FB2F1F87C10}" type="parTrans" cxnId="{CF22DCF3-E01E-471B-8783-8ABC9D878FCB}">
      <dgm:prSet/>
      <dgm:spPr/>
      <dgm:t>
        <a:bodyPr/>
        <a:lstStyle/>
        <a:p>
          <a:endParaRPr lang="en-US"/>
        </a:p>
      </dgm:t>
    </dgm:pt>
    <dgm:pt modelId="{72E9BC5D-CAE9-4A66-9B7A-78D456FCE84C}" type="sibTrans" cxnId="{CF22DCF3-E01E-471B-8783-8ABC9D878FCB}">
      <dgm:prSet/>
      <dgm:spPr/>
      <dgm:t>
        <a:bodyPr/>
        <a:lstStyle/>
        <a:p>
          <a:endParaRPr lang="en-US"/>
        </a:p>
      </dgm:t>
    </dgm:pt>
    <dgm:pt modelId="{C2AE364E-8AFD-40AF-A5BD-8679CCAE39D6}">
      <dgm:prSet phldrT="[Text]"/>
      <dgm:spPr/>
      <dgm:t>
        <a:bodyPr/>
        <a:lstStyle/>
        <a:p>
          <a:r>
            <a:rPr lang="es-MX" dirty="0" err="1" smtClean="0"/>
            <a:t>Translation</a:t>
          </a:r>
          <a:endParaRPr lang="en-US" dirty="0"/>
        </a:p>
      </dgm:t>
    </dgm:pt>
    <dgm:pt modelId="{79A974DF-F382-49DF-B2A0-B3426205DF36}" type="parTrans" cxnId="{53AE3261-A9E6-48AA-ADA5-1C10E18175E1}">
      <dgm:prSet/>
      <dgm:spPr/>
      <dgm:t>
        <a:bodyPr/>
        <a:lstStyle/>
        <a:p>
          <a:endParaRPr lang="en-US"/>
        </a:p>
      </dgm:t>
    </dgm:pt>
    <dgm:pt modelId="{E4350B21-2D87-4CC6-801A-2185C411A431}" type="sibTrans" cxnId="{53AE3261-A9E6-48AA-ADA5-1C10E18175E1}">
      <dgm:prSet/>
      <dgm:spPr/>
      <dgm:t>
        <a:bodyPr/>
        <a:lstStyle/>
        <a:p>
          <a:endParaRPr lang="en-US"/>
        </a:p>
      </dgm:t>
    </dgm:pt>
    <dgm:pt modelId="{068A5FBE-D0E4-4730-845C-FC278E18C4A0}" type="pres">
      <dgm:prSet presAssocID="{3AB80B20-89AB-4227-B3E1-6870C34929DC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EB1EE02-1FB5-4B35-9766-2928BBC863EF}" type="pres">
      <dgm:prSet presAssocID="{3AB80B20-89AB-4227-B3E1-6870C34929DC}" presName="ellipse" presStyleLbl="trBgShp" presStyleIdx="0" presStyleCnt="1"/>
      <dgm:spPr/>
      <dgm:t>
        <a:bodyPr/>
        <a:lstStyle/>
        <a:p>
          <a:endParaRPr lang="en-US"/>
        </a:p>
      </dgm:t>
    </dgm:pt>
    <dgm:pt modelId="{2D2223B8-AB73-40F7-AFB1-841125C0B848}" type="pres">
      <dgm:prSet presAssocID="{3AB80B20-89AB-4227-B3E1-6870C34929DC}" presName="arrow1" presStyleLbl="fgShp" presStyleIdx="0" presStyleCnt="1" custLinFactNeighborX="36799" custLinFactNeighborY="-727"/>
      <dgm:spPr>
        <a:solidFill>
          <a:srgbClr val="4A452A"/>
        </a:solidFill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78D024A4-A466-408C-8AD4-8B4EE255A5D9}" type="pres">
      <dgm:prSet presAssocID="{3AB80B20-89AB-4227-B3E1-6870C34929DC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541189-96D6-4A79-99D9-D8AC82B1D743}" type="pres">
      <dgm:prSet presAssocID="{AB8E6731-3F43-4556-865F-F8682D909DD9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21ECD4-88CD-48C1-AD77-6FB6DF5E9D71}" type="pres">
      <dgm:prSet presAssocID="{ADBB02A3-6F71-4C9C-8A4B-2749E5FD7194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B0555C-0047-4D0B-A032-47BB18CC21B7}" type="pres">
      <dgm:prSet presAssocID="{C2AE364E-8AFD-40AF-A5BD-8679CCAE39D6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067FA1-E1AD-4FD2-9B1E-9E0EB0BE1636}" type="pres">
      <dgm:prSet presAssocID="{3AB80B20-89AB-4227-B3E1-6870C34929DC}" presName="funnel" presStyleLbl="trAlignAcc1" presStyleIdx="0" presStyleCnt="1" custLinFactNeighborX="4621" custLinFactNeighborY="1078"/>
      <dgm:spPr/>
      <dgm:t>
        <a:bodyPr/>
        <a:lstStyle/>
        <a:p>
          <a:endParaRPr lang="en-US"/>
        </a:p>
      </dgm:t>
    </dgm:pt>
  </dgm:ptLst>
  <dgm:cxnLst>
    <dgm:cxn modelId="{1DDD427E-1EE8-40F0-B550-83C179FE3A13}" srcId="{3AB80B20-89AB-4227-B3E1-6870C34929DC}" destId="{AB8E6731-3F43-4556-865F-F8682D909DD9}" srcOrd="1" destOrd="0" parTransId="{74A11629-06BA-432D-8D9E-94D783103254}" sibTransId="{F4FE1E45-A04F-490F-8A92-96C557D9494E}"/>
    <dgm:cxn modelId="{5C6D9ADE-139A-4F47-B0BD-71EF074C0DEA}" type="presOf" srcId="{AB8E6731-3F43-4556-865F-F8682D909DD9}" destId="{D621ECD4-88CD-48C1-AD77-6FB6DF5E9D71}" srcOrd="0" destOrd="0" presId="urn:microsoft.com/office/officeart/2005/8/layout/funnel1"/>
    <dgm:cxn modelId="{CF22DCF3-E01E-471B-8783-8ABC9D878FCB}" srcId="{3AB80B20-89AB-4227-B3E1-6870C34929DC}" destId="{ADBB02A3-6F71-4C9C-8A4B-2749E5FD7194}" srcOrd="2" destOrd="0" parTransId="{94F890E7-4443-4D3B-B0F4-6FB2F1F87C10}" sibTransId="{72E9BC5D-CAE9-4A66-9B7A-78D456FCE84C}"/>
    <dgm:cxn modelId="{CA3C1F4A-0C6E-E643-AA48-8CD7D7B7DBB8}" type="presOf" srcId="{3AB80B20-89AB-4227-B3E1-6870C34929DC}" destId="{068A5FBE-D0E4-4730-845C-FC278E18C4A0}" srcOrd="0" destOrd="0" presId="urn:microsoft.com/office/officeart/2005/8/layout/funnel1"/>
    <dgm:cxn modelId="{867EF427-2F50-4A87-B760-C45DB89E6628}" srcId="{3AB80B20-89AB-4227-B3E1-6870C34929DC}" destId="{31E95455-FA21-4799-B50C-B5E673870EEF}" srcOrd="0" destOrd="0" parTransId="{5BEBC962-5B71-4236-A3CC-BFE1F9F2E17A}" sibTransId="{B0562EFF-1A40-42E2-8E85-CD89D06385EF}"/>
    <dgm:cxn modelId="{53AE3261-A9E6-48AA-ADA5-1C10E18175E1}" srcId="{3AB80B20-89AB-4227-B3E1-6870C34929DC}" destId="{C2AE364E-8AFD-40AF-A5BD-8679CCAE39D6}" srcOrd="3" destOrd="0" parTransId="{79A974DF-F382-49DF-B2A0-B3426205DF36}" sibTransId="{E4350B21-2D87-4CC6-801A-2185C411A431}"/>
    <dgm:cxn modelId="{2D6D40D3-305A-E24D-8983-0B5A34A5D1F2}" type="presOf" srcId="{C2AE364E-8AFD-40AF-A5BD-8679CCAE39D6}" destId="{78D024A4-A466-408C-8AD4-8B4EE255A5D9}" srcOrd="0" destOrd="0" presId="urn:microsoft.com/office/officeart/2005/8/layout/funnel1"/>
    <dgm:cxn modelId="{935D5669-0C18-704D-8E9D-3F693DC56386}" type="presOf" srcId="{ADBB02A3-6F71-4C9C-8A4B-2749E5FD7194}" destId="{F2541189-96D6-4A79-99D9-D8AC82B1D743}" srcOrd="0" destOrd="0" presId="urn:microsoft.com/office/officeart/2005/8/layout/funnel1"/>
    <dgm:cxn modelId="{BAD90BF5-769F-5B4A-9734-6B2C2BF79551}" type="presOf" srcId="{31E95455-FA21-4799-B50C-B5E673870EEF}" destId="{4FB0555C-0047-4D0B-A032-47BB18CC21B7}" srcOrd="0" destOrd="0" presId="urn:microsoft.com/office/officeart/2005/8/layout/funnel1"/>
    <dgm:cxn modelId="{73249E9F-D4F7-7241-B8B1-43B83792AC10}" type="presParOf" srcId="{068A5FBE-D0E4-4730-845C-FC278E18C4A0}" destId="{1EB1EE02-1FB5-4B35-9766-2928BBC863EF}" srcOrd="0" destOrd="0" presId="urn:microsoft.com/office/officeart/2005/8/layout/funnel1"/>
    <dgm:cxn modelId="{FF489D77-3E51-9241-AB62-CFCCC4ECB36D}" type="presParOf" srcId="{068A5FBE-D0E4-4730-845C-FC278E18C4A0}" destId="{2D2223B8-AB73-40F7-AFB1-841125C0B848}" srcOrd="1" destOrd="0" presId="urn:microsoft.com/office/officeart/2005/8/layout/funnel1"/>
    <dgm:cxn modelId="{078A5EED-921C-6B47-AAD2-255DC2E36BA7}" type="presParOf" srcId="{068A5FBE-D0E4-4730-845C-FC278E18C4A0}" destId="{78D024A4-A466-408C-8AD4-8B4EE255A5D9}" srcOrd="2" destOrd="0" presId="urn:microsoft.com/office/officeart/2005/8/layout/funnel1"/>
    <dgm:cxn modelId="{69C9937E-50DB-DA4C-AF6C-D599C4C1AAE4}" type="presParOf" srcId="{068A5FBE-D0E4-4730-845C-FC278E18C4A0}" destId="{F2541189-96D6-4A79-99D9-D8AC82B1D743}" srcOrd="3" destOrd="0" presId="urn:microsoft.com/office/officeart/2005/8/layout/funnel1"/>
    <dgm:cxn modelId="{721A076E-1446-4B45-8E96-382E8D916852}" type="presParOf" srcId="{068A5FBE-D0E4-4730-845C-FC278E18C4A0}" destId="{D621ECD4-88CD-48C1-AD77-6FB6DF5E9D71}" srcOrd="4" destOrd="0" presId="urn:microsoft.com/office/officeart/2005/8/layout/funnel1"/>
    <dgm:cxn modelId="{9C7BFA0B-060A-2F40-8EAA-825D89DEAAE4}" type="presParOf" srcId="{068A5FBE-D0E4-4730-845C-FC278E18C4A0}" destId="{4FB0555C-0047-4D0B-A032-47BB18CC21B7}" srcOrd="5" destOrd="0" presId="urn:microsoft.com/office/officeart/2005/8/layout/funnel1"/>
    <dgm:cxn modelId="{9973AEBF-C458-EC46-B36C-46648A1033E8}" type="presParOf" srcId="{068A5FBE-D0E4-4730-845C-FC278E18C4A0}" destId="{31067FA1-E1AD-4FD2-9B1E-9E0EB0BE1636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D52C06-A22B-4A45-9134-8403A10BF90D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7D28F188-0076-46E3-B9A5-D8563055BE11}">
      <dgm:prSet phldrT="[Text]"/>
      <dgm:spPr/>
      <dgm:t>
        <a:bodyPr/>
        <a:lstStyle/>
        <a:p>
          <a:r>
            <a:rPr lang="es-MX" dirty="0" err="1" smtClean="0">
              <a:solidFill>
                <a:srgbClr val="2A4F1D"/>
              </a:solidFill>
            </a:rPr>
            <a:t>Preprocessing</a:t>
          </a:r>
          <a:endParaRPr lang="en-US" dirty="0">
            <a:solidFill>
              <a:srgbClr val="2A4F1D"/>
            </a:solidFill>
          </a:endParaRPr>
        </a:p>
      </dgm:t>
    </dgm:pt>
    <dgm:pt modelId="{7BF89448-72C0-4E1F-B9C7-81A127823D7D}" type="parTrans" cxnId="{7A042D96-FA44-48CD-A0DE-7A174794B8D3}">
      <dgm:prSet/>
      <dgm:spPr/>
      <dgm:t>
        <a:bodyPr/>
        <a:lstStyle/>
        <a:p>
          <a:endParaRPr lang="en-US">
            <a:solidFill>
              <a:srgbClr val="2A4F1D"/>
            </a:solidFill>
          </a:endParaRPr>
        </a:p>
      </dgm:t>
    </dgm:pt>
    <dgm:pt modelId="{26BA4087-FBD5-4DED-8C26-92F894BAFD03}" type="sibTrans" cxnId="{7A042D96-FA44-48CD-A0DE-7A174794B8D3}">
      <dgm:prSet/>
      <dgm:spPr/>
      <dgm:t>
        <a:bodyPr/>
        <a:lstStyle/>
        <a:p>
          <a:endParaRPr lang="en-US">
            <a:solidFill>
              <a:srgbClr val="2A4F1D"/>
            </a:solidFill>
          </a:endParaRPr>
        </a:p>
      </dgm:t>
    </dgm:pt>
    <dgm:pt modelId="{A0568419-BE23-4D36-876E-991E7690D523}">
      <dgm:prSet phldrT="[Text]"/>
      <dgm:spPr/>
      <dgm:t>
        <a:bodyPr/>
        <a:lstStyle/>
        <a:p>
          <a:r>
            <a:rPr lang="es-MX" dirty="0" smtClean="0">
              <a:solidFill>
                <a:srgbClr val="2A4F1D"/>
              </a:solidFill>
            </a:rPr>
            <a:t>Word </a:t>
          </a:r>
          <a:r>
            <a:rPr lang="es-MX" dirty="0" err="1" smtClean="0">
              <a:solidFill>
                <a:srgbClr val="2A4F1D"/>
              </a:solidFill>
            </a:rPr>
            <a:t>Alignments</a:t>
          </a:r>
          <a:endParaRPr lang="en-US" dirty="0">
            <a:solidFill>
              <a:srgbClr val="2A4F1D"/>
            </a:solidFill>
          </a:endParaRPr>
        </a:p>
      </dgm:t>
    </dgm:pt>
    <dgm:pt modelId="{F2841082-FCD4-4A7F-A19B-63D13C35905A}" type="parTrans" cxnId="{CEF3E0D6-F23A-4891-A4F5-ACDA17507F53}">
      <dgm:prSet/>
      <dgm:spPr/>
      <dgm:t>
        <a:bodyPr/>
        <a:lstStyle/>
        <a:p>
          <a:endParaRPr lang="en-US">
            <a:solidFill>
              <a:srgbClr val="2A4F1D"/>
            </a:solidFill>
          </a:endParaRPr>
        </a:p>
      </dgm:t>
    </dgm:pt>
    <dgm:pt modelId="{95425654-07FB-4A7E-8CC2-5067D79484AB}" type="sibTrans" cxnId="{CEF3E0D6-F23A-4891-A4F5-ACDA17507F53}">
      <dgm:prSet/>
      <dgm:spPr/>
      <dgm:t>
        <a:bodyPr/>
        <a:lstStyle/>
        <a:p>
          <a:endParaRPr lang="en-US">
            <a:solidFill>
              <a:srgbClr val="2A4F1D"/>
            </a:solidFill>
          </a:endParaRPr>
        </a:p>
      </dgm:t>
    </dgm:pt>
    <dgm:pt modelId="{388E7BD4-3B75-43CA-94CA-A346C85BCC6A}">
      <dgm:prSet phldrT="[Text]"/>
      <dgm:spPr/>
      <dgm:t>
        <a:bodyPr/>
        <a:lstStyle/>
        <a:p>
          <a:r>
            <a:rPr lang="es-MX" dirty="0" err="1" smtClean="0">
              <a:solidFill>
                <a:srgbClr val="2A4F1D"/>
              </a:solidFill>
            </a:rPr>
            <a:t>Phrase</a:t>
          </a:r>
          <a:r>
            <a:rPr lang="es-MX" dirty="0" smtClean="0">
              <a:solidFill>
                <a:srgbClr val="2A4F1D"/>
              </a:solidFill>
            </a:rPr>
            <a:t> </a:t>
          </a:r>
          <a:r>
            <a:rPr lang="es-MX" dirty="0" err="1" smtClean="0">
              <a:solidFill>
                <a:srgbClr val="2A4F1D"/>
              </a:solidFill>
            </a:rPr>
            <a:t>Extraction</a:t>
          </a:r>
          <a:endParaRPr lang="en-US" dirty="0">
            <a:solidFill>
              <a:srgbClr val="2A4F1D"/>
            </a:solidFill>
          </a:endParaRPr>
        </a:p>
      </dgm:t>
    </dgm:pt>
    <dgm:pt modelId="{4A4549E0-CB5A-4E8B-896F-1F437B968B93}" type="parTrans" cxnId="{34E56B0E-F7AF-45AB-B98C-0AB5677C07D1}">
      <dgm:prSet/>
      <dgm:spPr/>
      <dgm:t>
        <a:bodyPr/>
        <a:lstStyle/>
        <a:p>
          <a:endParaRPr lang="en-US">
            <a:solidFill>
              <a:srgbClr val="2A4F1D"/>
            </a:solidFill>
          </a:endParaRPr>
        </a:p>
      </dgm:t>
    </dgm:pt>
    <dgm:pt modelId="{2DB60AE5-A2D4-452F-A303-EB8D2464708D}" type="sibTrans" cxnId="{34E56B0E-F7AF-45AB-B98C-0AB5677C07D1}">
      <dgm:prSet/>
      <dgm:spPr/>
      <dgm:t>
        <a:bodyPr/>
        <a:lstStyle/>
        <a:p>
          <a:endParaRPr lang="en-US">
            <a:solidFill>
              <a:srgbClr val="2A4F1D"/>
            </a:solidFill>
          </a:endParaRPr>
        </a:p>
      </dgm:t>
    </dgm:pt>
    <dgm:pt modelId="{705FEE6D-BD69-40D8-B963-6300335FEBCA}">
      <dgm:prSet phldrT="[Text]"/>
      <dgm:spPr/>
      <dgm:t>
        <a:bodyPr/>
        <a:lstStyle/>
        <a:p>
          <a:r>
            <a:rPr lang="es-MX" smtClean="0">
              <a:solidFill>
                <a:srgbClr val="2A4F1D"/>
              </a:solidFill>
            </a:rPr>
            <a:t>Translation Model</a:t>
          </a:r>
          <a:endParaRPr lang="en-US" dirty="0">
            <a:solidFill>
              <a:srgbClr val="2A4F1D"/>
            </a:solidFill>
          </a:endParaRPr>
        </a:p>
      </dgm:t>
    </dgm:pt>
    <dgm:pt modelId="{FD074037-E09A-4DE0-BA87-376F61BC83F1}" type="parTrans" cxnId="{C0E15445-7A37-4A29-B971-F034C2AADEDD}">
      <dgm:prSet/>
      <dgm:spPr/>
      <dgm:t>
        <a:bodyPr/>
        <a:lstStyle/>
        <a:p>
          <a:endParaRPr lang="en-US">
            <a:solidFill>
              <a:srgbClr val="2A4F1D"/>
            </a:solidFill>
          </a:endParaRPr>
        </a:p>
      </dgm:t>
    </dgm:pt>
    <dgm:pt modelId="{13C6CE99-2C37-4DFE-AA19-053B1E5C167B}" type="sibTrans" cxnId="{C0E15445-7A37-4A29-B971-F034C2AADEDD}">
      <dgm:prSet/>
      <dgm:spPr/>
      <dgm:t>
        <a:bodyPr/>
        <a:lstStyle/>
        <a:p>
          <a:endParaRPr lang="en-US">
            <a:solidFill>
              <a:srgbClr val="2A4F1D"/>
            </a:solidFill>
          </a:endParaRPr>
        </a:p>
      </dgm:t>
    </dgm:pt>
    <dgm:pt modelId="{7F5580F6-0F8C-408A-B776-9F02EC0A9F97}" type="pres">
      <dgm:prSet presAssocID="{A0D52C06-A22B-4A45-9134-8403A10BF90D}" presName="CompostProcess" presStyleCnt="0">
        <dgm:presLayoutVars>
          <dgm:dir/>
          <dgm:resizeHandles val="exact"/>
        </dgm:presLayoutVars>
      </dgm:prSet>
      <dgm:spPr/>
    </dgm:pt>
    <dgm:pt modelId="{59722071-CFD3-4A84-AC01-6916DC27D0BF}" type="pres">
      <dgm:prSet presAssocID="{A0D52C06-A22B-4A45-9134-8403A10BF90D}" presName="arrow" presStyleLbl="bgShp" presStyleIdx="0" presStyleCnt="1" custLinFactNeighborX="2400" custLinFactNeighborY="6185"/>
      <dgm:spPr/>
    </dgm:pt>
    <dgm:pt modelId="{C1847E5E-7BD7-4549-BFC7-257B5E36490C}" type="pres">
      <dgm:prSet presAssocID="{A0D52C06-A22B-4A45-9134-8403A10BF90D}" presName="linearProcess" presStyleCnt="0"/>
      <dgm:spPr/>
    </dgm:pt>
    <dgm:pt modelId="{DCCAE508-0347-495C-9136-51F6094D7950}" type="pres">
      <dgm:prSet presAssocID="{7D28F188-0076-46E3-B9A5-D8563055BE11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F8A5B9-16E5-4B54-BE10-A2DB21ABDBCD}" type="pres">
      <dgm:prSet presAssocID="{26BA4087-FBD5-4DED-8C26-92F894BAFD03}" presName="sibTrans" presStyleCnt="0"/>
      <dgm:spPr/>
    </dgm:pt>
    <dgm:pt modelId="{57AD91B4-CB90-4BF1-B369-A7CC78BF01D8}" type="pres">
      <dgm:prSet presAssocID="{A0568419-BE23-4D36-876E-991E7690D523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CD694A-95CF-48B7-854C-81F85DFF001D}" type="pres">
      <dgm:prSet presAssocID="{95425654-07FB-4A7E-8CC2-5067D79484AB}" presName="sibTrans" presStyleCnt="0"/>
      <dgm:spPr/>
    </dgm:pt>
    <dgm:pt modelId="{4208E1BD-991C-473E-AEF9-CC96807FABA6}" type="pres">
      <dgm:prSet presAssocID="{388E7BD4-3B75-43CA-94CA-A346C85BCC6A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266B7C-30AD-4C1F-9052-7C1ED9CCB8D2}" type="pres">
      <dgm:prSet presAssocID="{2DB60AE5-A2D4-452F-A303-EB8D2464708D}" presName="sibTrans" presStyleCnt="0"/>
      <dgm:spPr/>
    </dgm:pt>
    <dgm:pt modelId="{E20D59AE-6C97-4233-85AA-12B0D28A7D2E}" type="pres">
      <dgm:prSet presAssocID="{705FEE6D-BD69-40D8-B963-6300335FEBCA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042D96-FA44-48CD-A0DE-7A174794B8D3}" srcId="{A0D52C06-A22B-4A45-9134-8403A10BF90D}" destId="{7D28F188-0076-46E3-B9A5-D8563055BE11}" srcOrd="0" destOrd="0" parTransId="{7BF89448-72C0-4E1F-B9C7-81A127823D7D}" sibTransId="{26BA4087-FBD5-4DED-8C26-92F894BAFD03}"/>
    <dgm:cxn modelId="{A9CEE511-AD43-C342-89E2-59651181027E}" type="presOf" srcId="{705FEE6D-BD69-40D8-B963-6300335FEBCA}" destId="{E20D59AE-6C97-4233-85AA-12B0D28A7D2E}" srcOrd="0" destOrd="0" presId="urn:microsoft.com/office/officeart/2005/8/layout/hProcess9"/>
    <dgm:cxn modelId="{BB6C15E2-D01D-0348-9A1A-E0F0D2284669}" type="presOf" srcId="{A0568419-BE23-4D36-876E-991E7690D523}" destId="{57AD91B4-CB90-4BF1-B369-A7CC78BF01D8}" srcOrd="0" destOrd="0" presId="urn:microsoft.com/office/officeart/2005/8/layout/hProcess9"/>
    <dgm:cxn modelId="{C0E15445-7A37-4A29-B971-F034C2AADEDD}" srcId="{A0D52C06-A22B-4A45-9134-8403A10BF90D}" destId="{705FEE6D-BD69-40D8-B963-6300335FEBCA}" srcOrd="3" destOrd="0" parTransId="{FD074037-E09A-4DE0-BA87-376F61BC83F1}" sibTransId="{13C6CE99-2C37-4DFE-AA19-053B1E5C167B}"/>
    <dgm:cxn modelId="{34E56B0E-F7AF-45AB-B98C-0AB5677C07D1}" srcId="{A0D52C06-A22B-4A45-9134-8403A10BF90D}" destId="{388E7BD4-3B75-43CA-94CA-A346C85BCC6A}" srcOrd="2" destOrd="0" parTransId="{4A4549E0-CB5A-4E8B-896F-1F437B968B93}" sibTransId="{2DB60AE5-A2D4-452F-A303-EB8D2464708D}"/>
    <dgm:cxn modelId="{CEF3E0D6-F23A-4891-A4F5-ACDA17507F53}" srcId="{A0D52C06-A22B-4A45-9134-8403A10BF90D}" destId="{A0568419-BE23-4D36-876E-991E7690D523}" srcOrd="1" destOrd="0" parTransId="{F2841082-FCD4-4A7F-A19B-63D13C35905A}" sibTransId="{95425654-07FB-4A7E-8CC2-5067D79484AB}"/>
    <dgm:cxn modelId="{BD570471-69EA-A649-91E7-EEAC0888254A}" type="presOf" srcId="{7D28F188-0076-46E3-B9A5-D8563055BE11}" destId="{DCCAE508-0347-495C-9136-51F6094D7950}" srcOrd="0" destOrd="0" presId="urn:microsoft.com/office/officeart/2005/8/layout/hProcess9"/>
    <dgm:cxn modelId="{532AB04F-5211-EC4D-913F-17A0268563E1}" type="presOf" srcId="{388E7BD4-3B75-43CA-94CA-A346C85BCC6A}" destId="{4208E1BD-991C-473E-AEF9-CC96807FABA6}" srcOrd="0" destOrd="0" presId="urn:microsoft.com/office/officeart/2005/8/layout/hProcess9"/>
    <dgm:cxn modelId="{1C065811-B549-EB49-AB66-A765CEE905DF}" type="presOf" srcId="{A0D52C06-A22B-4A45-9134-8403A10BF90D}" destId="{7F5580F6-0F8C-408A-B776-9F02EC0A9F97}" srcOrd="0" destOrd="0" presId="urn:microsoft.com/office/officeart/2005/8/layout/hProcess9"/>
    <dgm:cxn modelId="{81127084-F23A-9340-AD97-21625A5D694A}" type="presParOf" srcId="{7F5580F6-0F8C-408A-B776-9F02EC0A9F97}" destId="{59722071-CFD3-4A84-AC01-6916DC27D0BF}" srcOrd="0" destOrd="0" presId="urn:microsoft.com/office/officeart/2005/8/layout/hProcess9"/>
    <dgm:cxn modelId="{E588EA9E-E80D-8A4B-B086-9D6FADC7C35F}" type="presParOf" srcId="{7F5580F6-0F8C-408A-B776-9F02EC0A9F97}" destId="{C1847E5E-7BD7-4549-BFC7-257B5E36490C}" srcOrd="1" destOrd="0" presId="urn:microsoft.com/office/officeart/2005/8/layout/hProcess9"/>
    <dgm:cxn modelId="{1E00E3BA-0235-0E45-AEE9-CE831B07E3DD}" type="presParOf" srcId="{C1847E5E-7BD7-4549-BFC7-257B5E36490C}" destId="{DCCAE508-0347-495C-9136-51F6094D7950}" srcOrd="0" destOrd="0" presId="urn:microsoft.com/office/officeart/2005/8/layout/hProcess9"/>
    <dgm:cxn modelId="{80E7BE29-206B-3740-8E25-9934C07513A4}" type="presParOf" srcId="{C1847E5E-7BD7-4549-BFC7-257B5E36490C}" destId="{76F8A5B9-16E5-4B54-BE10-A2DB21ABDBCD}" srcOrd="1" destOrd="0" presId="urn:microsoft.com/office/officeart/2005/8/layout/hProcess9"/>
    <dgm:cxn modelId="{BFC7E658-2B28-2046-9CD7-D8E1BABC4588}" type="presParOf" srcId="{C1847E5E-7BD7-4549-BFC7-257B5E36490C}" destId="{57AD91B4-CB90-4BF1-B369-A7CC78BF01D8}" srcOrd="2" destOrd="0" presId="urn:microsoft.com/office/officeart/2005/8/layout/hProcess9"/>
    <dgm:cxn modelId="{CEB1141C-A1F2-5A41-BB86-97428243675C}" type="presParOf" srcId="{C1847E5E-7BD7-4549-BFC7-257B5E36490C}" destId="{C1CD694A-95CF-48B7-854C-81F85DFF001D}" srcOrd="3" destOrd="0" presId="urn:microsoft.com/office/officeart/2005/8/layout/hProcess9"/>
    <dgm:cxn modelId="{AC8ED74B-F936-1B40-B17F-FBB9D023D50A}" type="presParOf" srcId="{C1847E5E-7BD7-4549-BFC7-257B5E36490C}" destId="{4208E1BD-991C-473E-AEF9-CC96807FABA6}" srcOrd="4" destOrd="0" presId="urn:microsoft.com/office/officeart/2005/8/layout/hProcess9"/>
    <dgm:cxn modelId="{4081E4F2-71DC-324A-B401-2A2AE52CEC67}" type="presParOf" srcId="{C1847E5E-7BD7-4549-BFC7-257B5E36490C}" destId="{61266B7C-30AD-4C1F-9052-7C1ED9CCB8D2}" srcOrd="5" destOrd="0" presId="urn:microsoft.com/office/officeart/2005/8/layout/hProcess9"/>
    <dgm:cxn modelId="{50BB9ACF-BD9E-FC42-AB7E-860EBE2796A1}" type="presParOf" srcId="{C1847E5E-7BD7-4549-BFC7-257B5E36490C}" destId="{E20D59AE-6C97-4233-85AA-12B0D28A7D2E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9BDBE8-C21A-4C5B-9F0B-0EA839C547DD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CA666E6-DFD5-4CA8-B932-17F8B8F748E1}">
      <dgm:prSet phldrT="[Text]" custT="1"/>
      <dgm:spPr>
        <a:solidFill>
          <a:srgbClr val="C0504D"/>
        </a:solidFill>
      </dgm:spPr>
      <dgm:t>
        <a:bodyPr/>
        <a:lstStyle/>
        <a:p>
          <a:pPr algn="l"/>
          <a:r>
            <a:rPr lang="en-US" sz="3400" dirty="0" smtClean="0"/>
            <a:t>I see a brown bear.</a:t>
          </a:r>
          <a:endParaRPr lang="en-US" sz="3400" dirty="0"/>
        </a:p>
      </dgm:t>
    </dgm:pt>
    <dgm:pt modelId="{9424AEFA-6441-4B58-A469-23A648DDFFB0}" type="parTrans" cxnId="{5DD77E6B-8C54-40EC-80C4-019E33570C3A}">
      <dgm:prSet/>
      <dgm:spPr/>
      <dgm:t>
        <a:bodyPr/>
        <a:lstStyle/>
        <a:p>
          <a:endParaRPr lang="en-US"/>
        </a:p>
      </dgm:t>
    </dgm:pt>
    <dgm:pt modelId="{364595FF-4DCE-4BA9-9A97-A2219164E41E}" type="sibTrans" cxnId="{5DD77E6B-8C54-40EC-80C4-019E33570C3A}">
      <dgm:prSet/>
      <dgm:spPr/>
      <dgm:t>
        <a:bodyPr/>
        <a:lstStyle/>
        <a:p>
          <a:endParaRPr lang="en-US"/>
        </a:p>
      </dgm:t>
    </dgm:pt>
    <dgm:pt modelId="{2A7AE8FC-1C15-4D2B-A032-61B4FB000BF5}">
      <dgm:prSet phldrT="[Text]" custT="1"/>
      <dgm:spPr>
        <a:solidFill>
          <a:srgbClr val="5A89C6"/>
        </a:solidFill>
      </dgm:spPr>
      <dgm:t>
        <a:bodyPr/>
        <a:lstStyle/>
        <a:p>
          <a:pPr algn="r"/>
          <a:r>
            <a:rPr lang="ar-QA" sz="3400" dirty="0" smtClean="0"/>
            <a:t>أرى الدب البني</a:t>
          </a:r>
          <a:endParaRPr lang="en-US" sz="3400" dirty="0"/>
        </a:p>
      </dgm:t>
    </dgm:pt>
    <dgm:pt modelId="{25F6FC99-AF6D-4B7E-929E-17EAE033B9E6}" type="parTrans" cxnId="{CAB7D984-AC71-48A2-9D18-1A83125804D8}">
      <dgm:prSet/>
      <dgm:spPr/>
      <dgm:t>
        <a:bodyPr/>
        <a:lstStyle/>
        <a:p>
          <a:endParaRPr lang="en-US"/>
        </a:p>
      </dgm:t>
    </dgm:pt>
    <dgm:pt modelId="{858222D7-55DB-46BE-AEB8-E0101590FCD5}" type="sibTrans" cxnId="{CAB7D984-AC71-48A2-9D18-1A83125804D8}">
      <dgm:prSet/>
      <dgm:spPr/>
      <dgm:t>
        <a:bodyPr/>
        <a:lstStyle/>
        <a:p>
          <a:endParaRPr lang="en-US"/>
        </a:p>
      </dgm:t>
    </dgm:pt>
    <dgm:pt modelId="{D5675844-E6E6-4393-B38A-19356D8BC1C2}">
      <dgm:prSet phldrT="[Text]" custT="1"/>
      <dgm:spPr>
        <a:solidFill>
          <a:srgbClr val="9BBB59"/>
        </a:solidFill>
      </dgm:spPr>
      <dgm:t>
        <a:bodyPr/>
        <a:lstStyle/>
        <a:p>
          <a:pPr algn="r"/>
          <a:r>
            <a:rPr lang="ar-QA" sz="3400" dirty="0" smtClean="0"/>
            <a:t>أرى دباً بنياً</a:t>
          </a:r>
          <a:endParaRPr lang="en-US" sz="3400" dirty="0"/>
        </a:p>
      </dgm:t>
    </dgm:pt>
    <dgm:pt modelId="{7A3AAE89-5548-4457-AD37-06AA1A840A73}" type="parTrans" cxnId="{D3EB9416-D379-404E-839F-96F8589AC69B}">
      <dgm:prSet/>
      <dgm:spPr/>
      <dgm:t>
        <a:bodyPr/>
        <a:lstStyle/>
        <a:p>
          <a:endParaRPr lang="en-US"/>
        </a:p>
      </dgm:t>
    </dgm:pt>
    <dgm:pt modelId="{9C170B06-A44F-4123-A370-02AE046279F9}" type="sibTrans" cxnId="{D3EB9416-D379-404E-839F-96F8589AC69B}">
      <dgm:prSet/>
      <dgm:spPr/>
      <dgm:t>
        <a:bodyPr/>
        <a:lstStyle/>
        <a:p>
          <a:endParaRPr lang="en-US"/>
        </a:p>
      </dgm:t>
    </dgm:pt>
    <dgm:pt modelId="{50FC6A99-55E4-421B-B038-A094C80B2FA9}" type="pres">
      <dgm:prSet presAssocID="{A29BDBE8-C21A-4C5B-9F0B-0EA839C547D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274523E-B73F-4C37-A379-7C55CD8361F6}" type="pres">
      <dgm:prSet presAssocID="{3CA666E6-DFD5-4CA8-B932-17F8B8F748E1}" presName="parTxOnly" presStyleLbl="node1" presStyleIdx="0" presStyleCnt="3" custScaleX="1254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D6C18A-2B35-4FA4-BA19-CA74EC73DD70}" type="pres">
      <dgm:prSet presAssocID="{364595FF-4DCE-4BA9-9A97-A2219164E41E}" presName="parSpace" presStyleCnt="0"/>
      <dgm:spPr/>
    </dgm:pt>
    <dgm:pt modelId="{F0D78388-0D02-413C-9470-A3F310AC48C1}" type="pres">
      <dgm:prSet presAssocID="{2A7AE8FC-1C15-4D2B-A032-61B4FB000BF5}" presName="parTxOnly" presStyleLbl="node1" presStyleIdx="1" presStyleCnt="3" custScaleX="107506" custLinFactNeighborX="-95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5F79E3-83C3-4A6A-A23B-B9A94420B341}" type="pres">
      <dgm:prSet presAssocID="{858222D7-55DB-46BE-AEB8-E0101590FCD5}" presName="parSpace" presStyleCnt="0"/>
      <dgm:spPr/>
    </dgm:pt>
    <dgm:pt modelId="{C04921EA-B898-4689-874E-172536D3016D}" type="pres">
      <dgm:prSet presAssocID="{D5675844-E6E6-4393-B38A-19356D8BC1C2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0EEC88-EA8C-6045-928F-6FD5BD7934FF}" type="presOf" srcId="{D5675844-E6E6-4393-B38A-19356D8BC1C2}" destId="{C04921EA-B898-4689-874E-172536D3016D}" srcOrd="0" destOrd="0" presId="urn:microsoft.com/office/officeart/2005/8/layout/hChevron3"/>
    <dgm:cxn modelId="{CAB7D984-AC71-48A2-9D18-1A83125804D8}" srcId="{A29BDBE8-C21A-4C5B-9F0B-0EA839C547DD}" destId="{2A7AE8FC-1C15-4D2B-A032-61B4FB000BF5}" srcOrd="1" destOrd="0" parTransId="{25F6FC99-AF6D-4B7E-929E-17EAE033B9E6}" sibTransId="{858222D7-55DB-46BE-AEB8-E0101590FCD5}"/>
    <dgm:cxn modelId="{788FF443-5A47-9743-8CB4-1274ECC9749A}" type="presOf" srcId="{A29BDBE8-C21A-4C5B-9F0B-0EA839C547DD}" destId="{50FC6A99-55E4-421B-B038-A094C80B2FA9}" srcOrd="0" destOrd="0" presId="urn:microsoft.com/office/officeart/2005/8/layout/hChevron3"/>
    <dgm:cxn modelId="{D3EB9416-D379-404E-839F-96F8589AC69B}" srcId="{A29BDBE8-C21A-4C5B-9F0B-0EA839C547DD}" destId="{D5675844-E6E6-4393-B38A-19356D8BC1C2}" srcOrd="2" destOrd="0" parTransId="{7A3AAE89-5548-4457-AD37-06AA1A840A73}" sibTransId="{9C170B06-A44F-4123-A370-02AE046279F9}"/>
    <dgm:cxn modelId="{392FAFC3-D7DE-FC43-A713-2126C1AA1A22}" type="presOf" srcId="{2A7AE8FC-1C15-4D2B-A032-61B4FB000BF5}" destId="{F0D78388-0D02-413C-9470-A3F310AC48C1}" srcOrd="0" destOrd="0" presId="urn:microsoft.com/office/officeart/2005/8/layout/hChevron3"/>
    <dgm:cxn modelId="{8195F9AC-864B-894A-8EBA-CBF06305B8FD}" type="presOf" srcId="{3CA666E6-DFD5-4CA8-B932-17F8B8F748E1}" destId="{C274523E-B73F-4C37-A379-7C55CD8361F6}" srcOrd="0" destOrd="0" presId="urn:microsoft.com/office/officeart/2005/8/layout/hChevron3"/>
    <dgm:cxn modelId="{5DD77E6B-8C54-40EC-80C4-019E33570C3A}" srcId="{A29BDBE8-C21A-4C5B-9F0B-0EA839C547DD}" destId="{3CA666E6-DFD5-4CA8-B932-17F8B8F748E1}" srcOrd="0" destOrd="0" parTransId="{9424AEFA-6441-4B58-A469-23A648DDFFB0}" sibTransId="{364595FF-4DCE-4BA9-9A97-A2219164E41E}"/>
    <dgm:cxn modelId="{CBFD45BE-5526-964E-AE1F-67825E9EA1BF}" type="presParOf" srcId="{50FC6A99-55E4-421B-B038-A094C80B2FA9}" destId="{C274523E-B73F-4C37-A379-7C55CD8361F6}" srcOrd="0" destOrd="0" presId="urn:microsoft.com/office/officeart/2005/8/layout/hChevron3"/>
    <dgm:cxn modelId="{2B70A354-3580-5540-8A52-E0A7B4A286CF}" type="presParOf" srcId="{50FC6A99-55E4-421B-B038-A094C80B2FA9}" destId="{7ED6C18A-2B35-4FA4-BA19-CA74EC73DD70}" srcOrd="1" destOrd="0" presId="urn:microsoft.com/office/officeart/2005/8/layout/hChevron3"/>
    <dgm:cxn modelId="{10E0F6F6-330D-FC40-9987-91D46D34F8B9}" type="presParOf" srcId="{50FC6A99-55E4-421B-B038-A094C80B2FA9}" destId="{F0D78388-0D02-413C-9470-A3F310AC48C1}" srcOrd="2" destOrd="0" presId="urn:microsoft.com/office/officeart/2005/8/layout/hChevron3"/>
    <dgm:cxn modelId="{16052036-AAC0-E345-8281-8DEA229CD8B3}" type="presParOf" srcId="{50FC6A99-55E4-421B-B038-A094C80B2FA9}" destId="{5D5F79E3-83C3-4A6A-A23B-B9A94420B341}" srcOrd="3" destOrd="0" presId="urn:microsoft.com/office/officeart/2005/8/layout/hChevron3"/>
    <dgm:cxn modelId="{3618CCAB-56F4-5A46-B864-2D25102BE97B}" type="presParOf" srcId="{50FC6A99-55E4-421B-B038-A094C80B2FA9}" destId="{C04921EA-B898-4689-874E-172536D3016D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9FC4EF-50F5-D444-ABD6-DC0A732AB61B}" type="doc">
      <dgm:prSet loTypeId="urn:microsoft.com/office/officeart/2005/8/layout/cycle1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79B439-F76C-4849-B9D7-EFC22485603F}">
      <dgm:prSet phldrT="[Text]"/>
      <dgm:spPr/>
      <dgm:t>
        <a:bodyPr/>
        <a:lstStyle/>
        <a:p>
          <a:r>
            <a:rPr lang="en-US" dirty="0" smtClean="0"/>
            <a:t>Better MT</a:t>
          </a:r>
          <a:endParaRPr lang="en-US" dirty="0"/>
        </a:p>
      </dgm:t>
    </dgm:pt>
    <dgm:pt modelId="{7FFFD5E6-8965-DB4C-9107-5D6431EDBCD6}" type="parTrans" cxnId="{75E67180-AD39-724E-9E31-36401DB73937}">
      <dgm:prSet/>
      <dgm:spPr/>
      <dgm:t>
        <a:bodyPr/>
        <a:lstStyle/>
        <a:p>
          <a:endParaRPr lang="en-US"/>
        </a:p>
      </dgm:t>
    </dgm:pt>
    <dgm:pt modelId="{77E9B295-5B2A-DA46-9FB5-8C7B5EBF2A7E}" type="sibTrans" cxnId="{75E67180-AD39-724E-9E31-36401DB73937}">
      <dgm:prSet/>
      <dgm:spPr/>
      <dgm:t>
        <a:bodyPr/>
        <a:lstStyle/>
        <a:p>
          <a:endParaRPr lang="en-US"/>
        </a:p>
      </dgm:t>
    </dgm:pt>
    <dgm:pt modelId="{C3D63882-792C-3B4D-96AE-DBBC88FD53BC}">
      <dgm:prSet phldrT="[Text]"/>
      <dgm:spPr/>
      <dgm:t>
        <a:bodyPr/>
        <a:lstStyle/>
        <a:p>
          <a:r>
            <a:rPr lang="en-US" dirty="0" smtClean="0"/>
            <a:t>Faster Post Editing</a:t>
          </a:r>
          <a:endParaRPr lang="en-US" dirty="0"/>
        </a:p>
      </dgm:t>
    </dgm:pt>
    <dgm:pt modelId="{CDB55E09-2CBA-254F-BD34-910CE68CA4D4}" type="parTrans" cxnId="{1B25BEE1-5249-A24D-9CCC-6FA2B8797201}">
      <dgm:prSet/>
      <dgm:spPr/>
      <dgm:t>
        <a:bodyPr/>
        <a:lstStyle/>
        <a:p>
          <a:endParaRPr lang="en-US"/>
        </a:p>
      </dgm:t>
    </dgm:pt>
    <dgm:pt modelId="{6274291F-71B0-CD4F-8A34-AD1240350B56}" type="sibTrans" cxnId="{1B25BEE1-5249-A24D-9CCC-6FA2B8797201}">
      <dgm:prSet/>
      <dgm:spPr/>
      <dgm:t>
        <a:bodyPr/>
        <a:lstStyle/>
        <a:p>
          <a:endParaRPr lang="en-US"/>
        </a:p>
      </dgm:t>
    </dgm:pt>
    <dgm:pt modelId="{2C435226-258D-8C42-9AE9-0F58510FDA72}">
      <dgm:prSet phldrT="[Text]"/>
      <dgm:spPr/>
      <dgm:t>
        <a:bodyPr/>
        <a:lstStyle/>
        <a:p>
          <a:r>
            <a:rPr lang="en-US" dirty="0" smtClean="0"/>
            <a:t>More content translated</a:t>
          </a:r>
          <a:endParaRPr lang="en-US" dirty="0"/>
        </a:p>
      </dgm:t>
    </dgm:pt>
    <dgm:pt modelId="{71A7350F-FE2A-A943-9FEF-3E7FAAEFAADA}" type="parTrans" cxnId="{E4122712-4F60-984D-8A90-9316B284A56D}">
      <dgm:prSet/>
      <dgm:spPr/>
      <dgm:t>
        <a:bodyPr/>
        <a:lstStyle/>
        <a:p>
          <a:endParaRPr lang="en-US"/>
        </a:p>
      </dgm:t>
    </dgm:pt>
    <dgm:pt modelId="{CCB7F964-CDA1-2F41-811B-7AB1926F9BB3}" type="sibTrans" cxnId="{E4122712-4F60-984D-8A90-9316B284A56D}">
      <dgm:prSet/>
      <dgm:spPr/>
      <dgm:t>
        <a:bodyPr/>
        <a:lstStyle/>
        <a:p>
          <a:endParaRPr lang="en-US"/>
        </a:p>
      </dgm:t>
    </dgm:pt>
    <dgm:pt modelId="{8CD69B74-8AC4-AA4C-B0AE-7AF972E2C293}">
      <dgm:prSet phldrT="[Text]"/>
      <dgm:spPr/>
      <dgm:t>
        <a:bodyPr/>
        <a:lstStyle/>
        <a:p>
          <a:r>
            <a:rPr lang="en-US" dirty="0" smtClean="0"/>
            <a:t>More data</a:t>
          </a:r>
          <a:endParaRPr lang="en-US" dirty="0"/>
        </a:p>
      </dgm:t>
    </dgm:pt>
    <dgm:pt modelId="{96E951E9-7F80-E849-8A4E-9ED0F9E40E8B}" type="parTrans" cxnId="{9303C623-2E77-D140-9B8F-4F74EDA8589C}">
      <dgm:prSet/>
      <dgm:spPr/>
      <dgm:t>
        <a:bodyPr/>
        <a:lstStyle/>
        <a:p>
          <a:endParaRPr lang="en-US"/>
        </a:p>
      </dgm:t>
    </dgm:pt>
    <dgm:pt modelId="{50182C57-7775-3241-B92B-24831E8E53AC}" type="sibTrans" cxnId="{9303C623-2E77-D140-9B8F-4F74EDA8589C}">
      <dgm:prSet/>
      <dgm:spPr/>
      <dgm:t>
        <a:bodyPr/>
        <a:lstStyle/>
        <a:p>
          <a:endParaRPr lang="en-US"/>
        </a:p>
      </dgm:t>
    </dgm:pt>
    <dgm:pt modelId="{D010BE28-FCE5-AB44-AAF3-98ADB416EB6F}" type="pres">
      <dgm:prSet presAssocID="{AE9FC4EF-50F5-D444-ABD6-DC0A732AB61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2C73055-C1E1-FE4A-9229-E96F678166F1}" type="pres">
      <dgm:prSet presAssocID="{B479B439-F76C-4849-B9D7-EFC22485603F}" presName="dummy" presStyleCnt="0"/>
      <dgm:spPr/>
    </dgm:pt>
    <dgm:pt modelId="{738CEB0D-B7EB-2A40-8138-63CBF0CCFA01}" type="pres">
      <dgm:prSet presAssocID="{B479B439-F76C-4849-B9D7-EFC22485603F}" presName="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4EA5A7-DA46-C94E-8D08-33FBE0FE53F0}" type="pres">
      <dgm:prSet presAssocID="{77E9B295-5B2A-DA46-9FB5-8C7B5EBF2A7E}" presName="sibTrans" presStyleLbl="node1" presStyleIdx="0" presStyleCnt="4"/>
      <dgm:spPr/>
      <dgm:t>
        <a:bodyPr/>
        <a:lstStyle/>
        <a:p>
          <a:endParaRPr lang="en-US"/>
        </a:p>
      </dgm:t>
    </dgm:pt>
    <dgm:pt modelId="{4DACD9B8-788A-6B45-BBC2-4D7F31382692}" type="pres">
      <dgm:prSet presAssocID="{C3D63882-792C-3B4D-96AE-DBBC88FD53BC}" presName="dummy" presStyleCnt="0"/>
      <dgm:spPr/>
    </dgm:pt>
    <dgm:pt modelId="{71895D09-197F-B646-B0B5-1F2FBC4981DE}" type="pres">
      <dgm:prSet presAssocID="{C3D63882-792C-3B4D-96AE-DBBC88FD53BC}" presName="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038FB1-2356-3F49-9134-774FC5C069EB}" type="pres">
      <dgm:prSet presAssocID="{6274291F-71B0-CD4F-8A34-AD1240350B56}" presName="sibTrans" presStyleLbl="node1" presStyleIdx="1" presStyleCnt="4"/>
      <dgm:spPr/>
      <dgm:t>
        <a:bodyPr/>
        <a:lstStyle/>
        <a:p>
          <a:endParaRPr lang="en-US"/>
        </a:p>
      </dgm:t>
    </dgm:pt>
    <dgm:pt modelId="{B10C1175-9667-CF43-B264-1C2FF9456A14}" type="pres">
      <dgm:prSet presAssocID="{2C435226-258D-8C42-9AE9-0F58510FDA72}" presName="dummy" presStyleCnt="0"/>
      <dgm:spPr/>
    </dgm:pt>
    <dgm:pt modelId="{C3E8EB95-2F06-C249-BA2E-207E5D90A2D4}" type="pres">
      <dgm:prSet presAssocID="{2C435226-258D-8C42-9AE9-0F58510FDA72}" presName="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431FD7-C8BD-E544-89E0-2A6BD53D18BF}" type="pres">
      <dgm:prSet presAssocID="{CCB7F964-CDA1-2F41-811B-7AB1926F9BB3}" presName="sibTrans" presStyleLbl="node1" presStyleIdx="2" presStyleCnt="4"/>
      <dgm:spPr/>
      <dgm:t>
        <a:bodyPr/>
        <a:lstStyle/>
        <a:p>
          <a:endParaRPr lang="en-US"/>
        </a:p>
      </dgm:t>
    </dgm:pt>
    <dgm:pt modelId="{1D46495B-59AC-E64A-95E9-BB9264B97D1B}" type="pres">
      <dgm:prSet presAssocID="{8CD69B74-8AC4-AA4C-B0AE-7AF972E2C293}" presName="dummy" presStyleCnt="0"/>
      <dgm:spPr/>
    </dgm:pt>
    <dgm:pt modelId="{77BE826A-C2E9-8E4C-8272-955EA94EA8A8}" type="pres">
      <dgm:prSet presAssocID="{8CD69B74-8AC4-AA4C-B0AE-7AF972E2C293}" presName="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78A831-B226-324A-A60D-E1BA4272F7F9}" type="pres">
      <dgm:prSet presAssocID="{50182C57-7775-3241-B92B-24831E8E53AC}" presName="sibTrans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A0B8EBB9-9C70-A540-B08E-1B3F65A28F3F}" type="presOf" srcId="{77E9B295-5B2A-DA46-9FB5-8C7B5EBF2A7E}" destId="{7D4EA5A7-DA46-C94E-8D08-33FBE0FE53F0}" srcOrd="0" destOrd="0" presId="urn:microsoft.com/office/officeart/2005/8/layout/cycle1"/>
    <dgm:cxn modelId="{4B9A6ED4-1FFB-374C-AA6F-F6CF12A79F2D}" type="presOf" srcId="{50182C57-7775-3241-B92B-24831E8E53AC}" destId="{A278A831-B226-324A-A60D-E1BA4272F7F9}" srcOrd="0" destOrd="0" presId="urn:microsoft.com/office/officeart/2005/8/layout/cycle1"/>
    <dgm:cxn modelId="{1B25BEE1-5249-A24D-9CCC-6FA2B8797201}" srcId="{AE9FC4EF-50F5-D444-ABD6-DC0A732AB61B}" destId="{C3D63882-792C-3B4D-96AE-DBBC88FD53BC}" srcOrd="1" destOrd="0" parTransId="{CDB55E09-2CBA-254F-BD34-910CE68CA4D4}" sibTransId="{6274291F-71B0-CD4F-8A34-AD1240350B56}"/>
    <dgm:cxn modelId="{E4122712-4F60-984D-8A90-9316B284A56D}" srcId="{AE9FC4EF-50F5-D444-ABD6-DC0A732AB61B}" destId="{2C435226-258D-8C42-9AE9-0F58510FDA72}" srcOrd="2" destOrd="0" parTransId="{71A7350F-FE2A-A943-9FEF-3E7FAAEFAADA}" sibTransId="{CCB7F964-CDA1-2F41-811B-7AB1926F9BB3}"/>
    <dgm:cxn modelId="{5740646E-A237-844D-BA1B-358EA3B25186}" type="presOf" srcId="{8CD69B74-8AC4-AA4C-B0AE-7AF972E2C293}" destId="{77BE826A-C2E9-8E4C-8272-955EA94EA8A8}" srcOrd="0" destOrd="0" presId="urn:microsoft.com/office/officeart/2005/8/layout/cycle1"/>
    <dgm:cxn modelId="{F0919C7D-EBAD-9742-9EA3-603F2354799B}" type="presOf" srcId="{C3D63882-792C-3B4D-96AE-DBBC88FD53BC}" destId="{71895D09-197F-B646-B0B5-1F2FBC4981DE}" srcOrd="0" destOrd="0" presId="urn:microsoft.com/office/officeart/2005/8/layout/cycle1"/>
    <dgm:cxn modelId="{950AE01E-1DB5-C24A-9CA3-9CD371D16958}" type="presOf" srcId="{CCB7F964-CDA1-2F41-811B-7AB1926F9BB3}" destId="{0C431FD7-C8BD-E544-89E0-2A6BD53D18BF}" srcOrd="0" destOrd="0" presId="urn:microsoft.com/office/officeart/2005/8/layout/cycle1"/>
    <dgm:cxn modelId="{75E67180-AD39-724E-9E31-36401DB73937}" srcId="{AE9FC4EF-50F5-D444-ABD6-DC0A732AB61B}" destId="{B479B439-F76C-4849-B9D7-EFC22485603F}" srcOrd="0" destOrd="0" parTransId="{7FFFD5E6-8965-DB4C-9107-5D6431EDBCD6}" sibTransId="{77E9B295-5B2A-DA46-9FB5-8C7B5EBF2A7E}"/>
    <dgm:cxn modelId="{B8E3330D-D4A8-4A48-BC1D-53B7AB2D1C09}" type="presOf" srcId="{B479B439-F76C-4849-B9D7-EFC22485603F}" destId="{738CEB0D-B7EB-2A40-8138-63CBF0CCFA01}" srcOrd="0" destOrd="0" presId="urn:microsoft.com/office/officeart/2005/8/layout/cycle1"/>
    <dgm:cxn modelId="{9303C623-2E77-D140-9B8F-4F74EDA8589C}" srcId="{AE9FC4EF-50F5-D444-ABD6-DC0A732AB61B}" destId="{8CD69B74-8AC4-AA4C-B0AE-7AF972E2C293}" srcOrd="3" destOrd="0" parTransId="{96E951E9-7F80-E849-8A4E-9ED0F9E40E8B}" sibTransId="{50182C57-7775-3241-B92B-24831E8E53AC}"/>
    <dgm:cxn modelId="{4D4C5C0E-7F9F-4048-922C-F9901CC0CCC2}" type="presOf" srcId="{AE9FC4EF-50F5-D444-ABD6-DC0A732AB61B}" destId="{D010BE28-FCE5-AB44-AAF3-98ADB416EB6F}" srcOrd="0" destOrd="0" presId="urn:microsoft.com/office/officeart/2005/8/layout/cycle1"/>
    <dgm:cxn modelId="{0341447E-9C92-BC42-8D2F-D59F039ECBA1}" type="presOf" srcId="{2C435226-258D-8C42-9AE9-0F58510FDA72}" destId="{C3E8EB95-2F06-C249-BA2E-207E5D90A2D4}" srcOrd="0" destOrd="0" presId="urn:microsoft.com/office/officeart/2005/8/layout/cycle1"/>
    <dgm:cxn modelId="{A5E71EBC-6CE7-8040-84F7-859C59623329}" type="presOf" srcId="{6274291F-71B0-CD4F-8A34-AD1240350B56}" destId="{5D038FB1-2356-3F49-9134-774FC5C069EB}" srcOrd="0" destOrd="0" presId="urn:microsoft.com/office/officeart/2005/8/layout/cycle1"/>
    <dgm:cxn modelId="{796CECC5-4157-3B48-9D56-7AD5CA913C5F}" type="presParOf" srcId="{D010BE28-FCE5-AB44-AAF3-98ADB416EB6F}" destId="{F2C73055-C1E1-FE4A-9229-E96F678166F1}" srcOrd="0" destOrd="0" presId="urn:microsoft.com/office/officeart/2005/8/layout/cycle1"/>
    <dgm:cxn modelId="{A2EC4279-9726-DD4D-BF0C-4437FF332161}" type="presParOf" srcId="{D010BE28-FCE5-AB44-AAF3-98ADB416EB6F}" destId="{738CEB0D-B7EB-2A40-8138-63CBF0CCFA01}" srcOrd="1" destOrd="0" presId="urn:microsoft.com/office/officeart/2005/8/layout/cycle1"/>
    <dgm:cxn modelId="{326A6B2C-D2ED-6B42-9434-C49E542A6D0B}" type="presParOf" srcId="{D010BE28-FCE5-AB44-AAF3-98ADB416EB6F}" destId="{7D4EA5A7-DA46-C94E-8D08-33FBE0FE53F0}" srcOrd="2" destOrd="0" presId="urn:microsoft.com/office/officeart/2005/8/layout/cycle1"/>
    <dgm:cxn modelId="{FC80E3ED-AD54-EA46-A41C-BEC44007C9BB}" type="presParOf" srcId="{D010BE28-FCE5-AB44-AAF3-98ADB416EB6F}" destId="{4DACD9B8-788A-6B45-BBC2-4D7F31382692}" srcOrd="3" destOrd="0" presId="urn:microsoft.com/office/officeart/2005/8/layout/cycle1"/>
    <dgm:cxn modelId="{FC9D7690-3168-3442-9463-0F73954CD23E}" type="presParOf" srcId="{D010BE28-FCE5-AB44-AAF3-98ADB416EB6F}" destId="{71895D09-197F-B646-B0B5-1F2FBC4981DE}" srcOrd="4" destOrd="0" presId="urn:microsoft.com/office/officeart/2005/8/layout/cycle1"/>
    <dgm:cxn modelId="{C35DA3DC-B907-D442-819B-D12DDAC41A0A}" type="presParOf" srcId="{D010BE28-FCE5-AB44-AAF3-98ADB416EB6F}" destId="{5D038FB1-2356-3F49-9134-774FC5C069EB}" srcOrd="5" destOrd="0" presId="urn:microsoft.com/office/officeart/2005/8/layout/cycle1"/>
    <dgm:cxn modelId="{77353496-E67F-C94E-80DC-DABAE3386D7B}" type="presParOf" srcId="{D010BE28-FCE5-AB44-AAF3-98ADB416EB6F}" destId="{B10C1175-9667-CF43-B264-1C2FF9456A14}" srcOrd="6" destOrd="0" presId="urn:microsoft.com/office/officeart/2005/8/layout/cycle1"/>
    <dgm:cxn modelId="{B0E9F5C3-8257-0E4A-9ED9-7F8C34F32FE0}" type="presParOf" srcId="{D010BE28-FCE5-AB44-AAF3-98ADB416EB6F}" destId="{C3E8EB95-2F06-C249-BA2E-207E5D90A2D4}" srcOrd="7" destOrd="0" presId="urn:microsoft.com/office/officeart/2005/8/layout/cycle1"/>
    <dgm:cxn modelId="{44BC22BE-9FF0-FE4C-A109-26CB936EAE21}" type="presParOf" srcId="{D010BE28-FCE5-AB44-AAF3-98ADB416EB6F}" destId="{0C431FD7-C8BD-E544-89E0-2A6BD53D18BF}" srcOrd="8" destOrd="0" presId="urn:microsoft.com/office/officeart/2005/8/layout/cycle1"/>
    <dgm:cxn modelId="{B6215C19-95EA-E84A-B156-0DEC54B3424E}" type="presParOf" srcId="{D010BE28-FCE5-AB44-AAF3-98ADB416EB6F}" destId="{1D46495B-59AC-E64A-95E9-BB9264B97D1B}" srcOrd="9" destOrd="0" presId="urn:microsoft.com/office/officeart/2005/8/layout/cycle1"/>
    <dgm:cxn modelId="{AA2E8AB3-A2C8-D44B-9391-AAD6BAEFEDBF}" type="presParOf" srcId="{D010BE28-FCE5-AB44-AAF3-98ADB416EB6F}" destId="{77BE826A-C2E9-8E4C-8272-955EA94EA8A8}" srcOrd="10" destOrd="0" presId="urn:microsoft.com/office/officeart/2005/8/layout/cycle1"/>
    <dgm:cxn modelId="{DEE3B83E-E82B-5F42-AE92-14432650E81D}" type="presParOf" srcId="{D010BE28-FCE5-AB44-AAF3-98ADB416EB6F}" destId="{A278A831-B226-324A-A60D-E1BA4272F7F9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29BDBE8-C21A-4C5B-9F0B-0EA839C547DD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CA666E6-DFD5-4CA8-B932-17F8B8F748E1}">
      <dgm:prSet phldrT="[Text]" custT="1"/>
      <dgm:spPr>
        <a:solidFill>
          <a:srgbClr val="C0504D"/>
        </a:solidFill>
      </dgm:spPr>
      <dgm:t>
        <a:bodyPr/>
        <a:lstStyle/>
        <a:p>
          <a:pPr algn="l"/>
          <a:r>
            <a:rPr lang="en-US" sz="3400" dirty="0" smtClean="0"/>
            <a:t>I see a brown bear.</a:t>
          </a:r>
          <a:endParaRPr lang="en-US" sz="3400" dirty="0"/>
        </a:p>
      </dgm:t>
    </dgm:pt>
    <dgm:pt modelId="{9424AEFA-6441-4B58-A469-23A648DDFFB0}" type="parTrans" cxnId="{5DD77E6B-8C54-40EC-80C4-019E33570C3A}">
      <dgm:prSet/>
      <dgm:spPr/>
      <dgm:t>
        <a:bodyPr/>
        <a:lstStyle/>
        <a:p>
          <a:endParaRPr lang="en-US"/>
        </a:p>
      </dgm:t>
    </dgm:pt>
    <dgm:pt modelId="{364595FF-4DCE-4BA9-9A97-A2219164E41E}" type="sibTrans" cxnId="{5DD77E6B-8C54-40EC-80C4-019E33570C3A}">
      <dgm:prSet/>
      <dgm:spPr/>
      <dgm:t>
        <a:bodyPr/>
        <a:lstStyle/>
        <a:p>
          <a:endParaRPr lang="en-US"/>
        </a:p>
      </dgm:t>
    </dgm:pt>
    <dgm:pt modelId="{2A7AE8FC-1C15-4D2B-A032-61B4FB000BF5}">
      <dgm:prSet phldrT="[Text]" custT="1"/>
      <dgm:spPr>
        <a:solidFill>
          <a:srgbClr val="5A89C6"/>
        </a:solidFill>
      </dgm:spPr>
      <dgm:t>
        <a:bodyPr/>
        <a:lstStyle/>
        <a:p>
          <a:pPr algn="r"/>
          <a:r>
            <a:rPr lang="ar-QA" sz="3400" dirty="0" smtClean="0"/>
            <a:t>أرى الدب البني</a:t>
          </a:r>
          <a:endParaRPr lang="en-US" sz="3400" dirty="0"/>
        </a:p>
      </dgm:t>
    </dgm:pt>
    <dgm:pt modelId="{25F6FC99-AF6D-4B7E-929E-17EAE033B9E6}" type="parTrans" cxnId="{CAB7D984-AC71-48A2-9D18-1A83125804D8}">
      <dgm:prSet/>
      <dgm:spPr/>
      <dgm:t>
        <a:bodyPr/>
        <a:lstStyle/>
        <a:p>
          <a:endParaRPr lang="en-US"/>
        </a:p>
      </dgm:t>
    </dgm:pt>
    <dgm:pt modelId="{858222D7-55DB-46BE-AEB8-E0101590FCD5}" type="sibTrans" cxnId="{CAB7D984-AC71-48A2-9D18-1A83125804D8}">
      <dgm:prSet/>
      <dgm:spPr/>
      <dgm:t>
        <a:bodyPr/>
        <a:lstStyle/>
        <a:p>
          <a:endParaRPr lang="en-US"/>
        </a:p>
      </dgm:t>
    </dgm:pt>
    <dgm:pt modelId="{D5675844-E6E6-4393-B38A-19356D8BC1C2}">
      <dgm:prSet phldrT="[Text]" custT="1"/>
      <dgm:spPr>
        <a:solidFill>
          <a:srgbClr val="9BBB59"/>
        </a:solidFill>
      </dgm:spPr>
      <dgm:t>
        <a:bodyPr/>
        <a:lstStyle/>
        <a:p>
          <a:pPr algn="r"/>
          <a:r>
            <a:rPr lang="ar-QA" sz="3400" dirty="0" smtClean="0"/>
            <a:t>أرى دباً بنياً</a:t>
          </a:r>
          <a:endParaRPr lang="en-US" sz="3400" dirty="0"/>
        </a:p>
      </dgm:t>
    </dgm:pt>
    <dgm:pt modelId="{7A3AAE89-5548-4457-AD37-06AA1A840A73}" type="parTrans" cxnId="{D3EB9416-D379-404E-839F-96F8589AC69B}">
      <dgm:prSet/>
      <dgm:spPr/>
      <dgm:t>
        <a:bodyPr/>
        <a:lstStyle/>
        <a:p>
          <a:endParaRPr lang="en-US"/>
        </a:p>
      </dgm:t>
    </dgm:pt>
    <dgm:pt modelId="{9C170B06-A44F-4123-A370-02AE046279F9}" type="sibTrans" cxnId="{D3EB9416-D379-404E-839F-96F8589AC69B}">
      <dgm:prSet/>
      <dgm:spPr/>
      <dgm:t>
        <a:bodyPr/>
        <a:lstStyle/>
        <a:p>
          <a:endParaRPr lang="en-US"/>
        </a:p>
      </dgm:t>
    </dgm:pt>
    <dgm:pt modelId="{50FC6A99-55E4-421B-B038-A094C80B2FA9}" type="pres">
      <dgm:prSet presAssocID="{A29BDBE8-C21A-4C5B-9F0B-0EA839C547D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274523E-B73F-4C37-A379-7C55CD8361F6}" type="pres">
      <dgm:prSet presAssocID="{3CA666E6-DFD5-4CA8-B932-17F8B8F748E1}" presName="parTxOnly" presStyleLbl="node1" presStyleIdx="0" presStyleCnt="3" custScaleX="1254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D6C18A-2B35-4FA4-BA19-CA74EC73DD70}" type="pres">
      <dgm:prSet presAssocID="{364595FF-4DCE-4BA9-9A97-A2219164E41E}" presName="parSpace" presStyleCnt="0"/>
      <dgm:spPr/>
    </dgm:pt>
    <dgm:pt modelId="{F0D78388-0D02-413C-9470-A3F310AC48C1}" type="pres">
      <dgm:prSet presAssocID="{2A7AE8FC-1C15-4D2B-A032-61B4FB000BF5}" presName="parTxOnly" presStyleLbl="node1" presStyleIdx="1" presStyleCnt="3" custScaleX="107506" custLinFactNeighborX="-95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5F79E3-83C3-4A6A-A23B-B9A94420B341}" type="pres">
      <dgm:prSet presAssocID="{858222D7-55DB-46BE-AEB8-E0101590FCD5}" presName="parSpace" presStyleCnt="0"/>
      <dgm:spPr/>
    </dgm:pt>
    <dgm:pt modelId="{C04921EA-B898-4689-874E-172536D3016D}" type="pres">
      <dgm:prSet presAssocID="{D5675844-E6E6-4393-B38A-19356D8BC1C2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74DE73-CDDB-B446-B647-687FF5D15513}" type="presOf" srcId="{3CA666E6-DFD5-4CA8-B932-17F8B8F748E1}" destId="{C274523E-B73F-4C37-A379-7C55CD8361F6}" srcOrd="0" destOrd="0" presId="urn:microsoft.com/office/officeart/2005/8/layout/hChevron3"/>
    <dgm:cxn modelId="{2EFBD7AE-A843-AC46-95AD-29A5FD4830EC}" type="presOf" srcId="{D5675844-E6E6-4393-B38A-19356D8BC1C2}" destId="{C04921EA-B898-4689-874E-172536D3016D}" srcOrd="0" destOrd="0" presId="urn:microsoft.com/office/officeart/2005/8/layout/hChevron3"/>
    <dgm:cxn modelId="{CAB7D984-AC71-48A2-9D18-1A83125804D8}" srcId="{A29BDBE8-C21A-4C5B-9F0B-0EA839C547DD}" destId="{2A7AE8FC-1C15-4D2B-A032-61B4FB000BF5}" srcOrd="1" destOrd="0" parTransId="{25F6FC99-AF6D-4B7E-929E-17EAE033B9E6}" sibTransId="{858222D7-55DB-46BE-AEB8-E0101590FCD5}"/>
    <dgm:cxn modelId="{D3EB9416-D379-404E-839F-96F8589AC69B}" srcId="{A29BDBE8-C21A-4C5B-9F0B-0EA839C547DD}" destId="{D5675844-E6E6-4393-B38A-19356D8BC1C2}" srcOrd="2" destOrd="0" parTransId="{7A3AAE89-5548-4457-AD37-06AA1A840A73}" sibTransId="{9C170B06-A44F-4123-A370-02AE046279F9}"/>
    <dgm:cxn modelId="{5DD77E6B-8C54-40EC-80C4-019E33570C3A}" srcId="{A29BDBE8-C21A-4C5B-9F0B-0EA839C547DD}" destId="{3CA666E6-DFD5-4CA8-B932-17F8B8F748E1}" srcOrd="0" destOrd="0" parTransId="{9424AEFA-6441-4B58-A469-23A648DDFFB0}" sibTransId="{364595FF-4DCE-4BA9-9A97-A2219164E41E}"/>
    <dgm:cxn modelId="{838054D9-93A7-2345-B9A0-0C8AF851835A}" type="presOf" srcId="{A29BDBE8-C21A-4C5B-9F0B-0EA839C547DD}" destId="{50FC6A99-55E4-421B-B038-A094C80B2FA9}" srcOrd="0" destOrd="0" presId="urn:microsoft.com/office/officeart/2005/8/layout/hChevron3"/>
    <dgm:cxn modelId="{69670A27-A443-7548-B321-4B3C47160200}" type="presOf" srcId="{2A7AE8FC-1C15-4D2B-A032-61B4FB000BF5}" destId="{F0D78388-0D02-413C-9470-A3F310AC48C1}" srcOrd="0" destOrd="0" presId="urn:microsoft.com/office/officeart/2005/8/layout/hChevron3"/>
    <dgm:cxn modelId="{408AE740-2A3E-1341-B3B1-D548A1B1A431}" type="presParOf" srcId="{50FC6A99-55E4-421B-B038-A094C80B2FA9}" destId="{C274523E-B73F-4C37-A379-7C55CD8361F6}" srcOrd="0" destOrd="0" presId="urn:microsoft.com/office/officeart/2005/8/layout/hChevron3"/>
    <dgm:cxn modelId="{E7882802-F688-724C-A50F-F3B4F60DA881}" type="presParOf" srcId="{50FC6A99-55E4-421B-B038-A094C80B2FA9}" destId="{7ED6C18A-2B35-4FA4-BA19-CA74EC73DD70}" srcOrd="1" destOrd="0" presId="urn:microsoft.com/office/officeart/2005/8/layout/hChevron3"/>
    <dgm:cxn modelId="{DE9B5FB2-33F7-914A-80BD-652177C8F4A3}" type="presParOf" srcId="{50FC6A99-55E4-421B-B038-A094C80B2FA9}" destId="{F0D78388-0D02-413C-9470-A3F310AC48C1}" srcOrd="2" destOrd="0" presId="urn:microsoft.com/office/officeart/2005/8/layout/hChevron3"/>
    <dgm:cxn modelId="{08D0E9CC-1EEC-F044-ADE8-F384525AE811}" type="presParOf" srcId="{50FC6A99-55E4-421B-B038-A094C80B2FA9}" destId="{5D5F79E3-83C3-4A6A-A23B-B9A94420B341}" srcOrd="3" destOrd="0" presId="urn:microsoft.com/office/officeart/2005/8/layout/hChevron3"/>
    <dgm:cxn modelId="{296E1C73-7625-F947-B59C-1890CAE87A43}" type="presParOf" srcId="{50FC6A99-55E4-421B-B038-A094C80B2FA9}" destId="{C04921EA-B898-4689-874E-172536D3016D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21FAC03-3499-4C58-B292-E2290842E52B}" type="doc">
      <dgm:prSet loTypeId="urn:microsoft.com/office/officeart/2005/8/layout/radial6" loCatId="relationship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D6614D95-6836-4AA2-88AE-6A03FE66C1E4}">
      <dgm:prSet phldrT="[Text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dirty="0" smtClean="0"/>
            <a:t>Machine</a:t>
          </a:r>
          <a:br>
            <a:rPr lang="es-MX" dirty="0" smtClean="0"/>
          </a:br>
          <a:r>
            <a:rPr lang="es-MX" dirty="0" err="1" smtClean="0"/>
            <a:t>Translation</a:t>
          </a:r>
          <a:endParaRPr lang="en-US" dirty="0"/>
        </a:p>
      </dgm:t>
    </dgm:pt>
    <dgm:pt modelId="{886A8495-6E60-4D86-B471-43612F970B77}" type="parTrans" cxnId="{D3146B5C-8591-453B-B534-2A598F67157D}">
      <dgm:prSet/>
      <dgm:spPr/>
      <dgm:t>
        <a:bodyPr/>
        <a:lstStyle/>
        <a:p>
          <a:endParaRPr lang="en-US"/>
        </a:p>
      </dgm:t>
    </dgm:pt>
    <dgm:pt modelId="{1CD88923-5977-4590-823E-96044F20AE2F}" type="sibTrans" cxnId="{D3146B5C-8591-453B-B534-2A598F67157D}">
      <dgm:prSet/>
      <dgm:spPr/>
      <dgm:t>
        <a:bodyPr/>
        <a:lstStyle/>
        <a:p>
          <a:endParaRPr lang="en-US"/>
        </a:p>
      </dgm:t>
    </dgm:pt>
    <dgm:pt modelId="{ADA30D31-5180-4F41-8D10-899990BC6F85}">
      <dgm:prSet phldrT="[Text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es-MX" b="0" cap="none" spc="0" dirty="0" err="1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Statistical</a:t>
          </a:r>
          <a:endParaRPr lang="en-US" b="0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0385251-397B-440C-A0DC-48207FDDF5E7}" type="parTrans" cxnId="{CAC37CE0-689F-4B8E-851F-794A13C6D4FE}">
      <dgm:prSet/>
      <dgm:spPr/>
      <dgm:t>
        <a:bodyPr/>
        <a:lstStyle/>
        <a:p>
          <a:endParaRPr lang="en-US"/>
        </a:p>
      </dgm:t>
    </dgm:pt>
    <dgm:pt modelId="{AF63E973-0E23-4D71-A62B-1F9F5576B2CF}" type="sibTrans" cxnId="{CAC37CE0-689F-4B8E-851F-794A13C6D4FE}">
      <dgm:prSet/>
      <dgm:spPr/>
      <dgm:t>
        <a:bodyPr/>
        <a:lstStyle/>
        <a:p>
          <a:endParaRPr lang="en-US"/>
        </a:p>
      </dgm:t>
    </dgm:pt>
    <dgm:pt modelId="{3F1B0111-74E4-45F5-B9FE-DD35251C8917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dirty="0" smtClean="0"/>
            <a:t>Rule-</a:t>
          </a:r>
          <a:r>
            <a:rPr lang="es-MX" dirty="0" err="1" smtClean="0"/>
            <a:t>based</a:t>
          </a:r>
          <a:endParaRPr lang="en-US" dirty="0"/>
        </a:p>
      </dgm:t>
    </dgm:pt>
    <dgm:pt modelId="{AF07E400-4F75-4A47-BC2A-D03E00AFC371}" type="parTrans" cxnId="{1F5F0D9C-58BC-40E7-BA18-0C4C3F887EEB}">
      <dgm:prSet/>
      <dgm:spPr/>
      <dgm:t>
        <a:bodyPr/>
        <a:lstStyle/>
        <a:p>
          <a:endParaRPr lang="en-US"/>
        </a:p>
      </dgm:t>
    </dgm:pt>
    <dgm:pt modelId="{FABA6819-1785-479B-82DE-87BC5ECE3AA1}" type="sibTrans" cxnId="{1F5F0D9C-58BC-40E7-BA18-0C4C3F887EEB}">
      <dgm:prSet/>
      <dgm:spPr/>
      <dgm:t>
        <a:bodyPr/>
        <a:lstStyle/>
        <a:p>
          <a:endParaRPr lang="en-US"/>
        </a:p>
      </dgm:t>
    </dgm:pt>
    <dgm:pt modelId="{06677346-B0D1-456A-A26A-DD5276DA5E2A}">
      <dgm:prSet phldrT="[Text]" phldr="1"/>
      <dgm:spPr/>
      <dgm:t>
        <a:bodyPr/>
        <a:lstStyle/>
        <a:p>
          <a:endParaRPr lang="en-US"/>
        </a:p>
      </dgm:t>
    </dgm:pt>
    <dgm:pt modelId="{1F20E8BD-5B1C-4C70-ADCC-2E268CC39B26}" type="parTrans" cxnId="{B35BB312-101F-435A-9E35-1BD28C3C7A15}">
      <dgm:prSet/>
      <dgm:spPr/>
      <dgm:t>
        <a:bodyPr/>
        <a:lstStyle/>
        <a:p>
          <a:endParaRPr lang="en-US"/>
        </a:p>
      </dgm:t>
    </dgm:pt>
    <dgm:pt modelId="{B4C66958-4F78-4F0F-A8AB-46E15EB8BDC9}" type="sibTrans" cxnId="{B35BB312-101F-435A-9E35-1BD28C3C7A15}">
      <dgm:prSet/>
      <dgm:spPr/>
      <dgm:t>
        <a:bodyPr/>
        <a:lstStyle/>
        <a:p>
          <a:endParaRPr lang="en-US"/>
        </a:p>
      </dgm:t>
    </dgm:pt>
    <dgm:pt modelId="{CA7EB74A-39CC-483B-84BC-8FCF30850FA2}">
      <dgm:prSet phldrT="[Text]" phldr="1"/>
      <dgm:spPr/>
      <dgm:t>
        <a:bodyPr/>
        <a:lstStyle/>
        <a:p>
          <a:endParaRPr lang="en-US"/>
        </a:p>
      </dgm:t>
    </dgm:pt>
    <dgm:pt modelId="{F81891BF-D615-43C4-BA57-8E1DA328C0EF}" type="parTrans" cxnId="{E3E28577-0A75-4596-8168-118126F1B996}">
      <dgm:prSet/>
      <dgm:spPr/>
      <dgm:t>
        <a:bodyPr/>
        <a:lstStyle/>
        <a:p>
          <a:endParaRPr lang="en-US"/>
        </a:p>
      </dgm:t>
    </dgm:pt>
    <dgm:pt modelId="{B570BD3B-CFFC-44B1-BA14-2AD116A7603F}" type="sibTrans" cxnId="{E3E28577-0A75-4596-8168-118126F1B996}">
      <dgm:prSet/>
      <dgm:spPr/>
      <dgm:t>
        <a:bodyPr/>
        <a:lstStyle/>
        <a:p>
          <a:endParaRPr lang="en-US"/>
        </a:p>
      </dgm:t>
    </dgm:pt>
    <dgm:pt modelId="{9D4133A7-05A7-48DE-8C50-B1E8442A86E6}">
      <dgm:prSet phldrT="[Text]" phldr="1"/>
      <dgm:spPr/>
      <dgm:t>
        <a:bodyPr/>
        <a:lstStyle/>
        <a:p>
          <a:endParaRPr lang="en-US"/>
        </a:p>
      </dgm:t>
    </dgm:pt>
    <dgm:pt modelId="{01E1D4B3-E9F2-4C01-BFBB-D1F855BD9FEF}" type="parTrans" cxnId="{19444694-BC0B-408A-9F15-0E6BE6CB074D}">
      <dgm:prSet/>
      <dgm:spPr/>
      <dgm:t>
        <a:bodyPr/>
        <a:lstStyle/>
        <a:p>
          <a:endParaRPr lang="en-US"/>
        </a:p>
      </dgm:t>
    </dgm:pt>
    <dgm:pt modelId="{1C82045E-45B0-4A2B-8479-96054304B8C0}" type="sibTrans" cxnId="{19444694-BC0B-408A-9F15-0E6BE6CB074D}">
      <dgm:prSet/>
      <dgm:spPr/>
      <dgm:t>
        <a:bodyPr/>
        <a:lstStyle/>
        <a:p>
          <a:endParaRPr lang="en-US"/>
        </a:p>
      </dgm:t>
    </dgm:pt>
    <dgm:pt modelId="{4916D1AD-E4BB-4137-8162-7CB54A630F78}">
      <dgm:prSet phldrT="[Text]" phldr="1"/>
      <dgm:spPr/>
      <dgm:t>
        <a:bodyPr/>
        <a:lstStyle/>
        <a:p>
          <a:endParaRPr lang="en-US"/>
        </a:p>
      </dgm:t>
    </dgm:pt>
    <dgm:pt modelId="{91073582-9EE6-4919-8922-A79CA51E9334}" type="parTrans" cxnId="{66B35041-9219-4A2A-ADF5-4C40C981369C}">
      <dgm:prSet/>
      <dgm:spPr/>
      <dgm:t>
        <a:bodyPr/>
        <a:lstStyle/>
        <a:p>
          <a:endParaRPr lang="en-US"/>
        </a:p>
      </dgm:t>
    </dgm:pt>
    <dgm:pt modelId="{959ABFEA-C632-4023-85AE-902404D32173}" type="sibTrans" cxnId="{66B35041-9219-4A2A-ADF5-4C40C981369C}">
      <dgm:prSet/>
      <dgm:spPr/>
      <dgm:t>
        <a:bodyPr/>
        <a:lstStyle/>
        <a:p>
          <a:endParaRPr lang="en-US"/>
        </a:p>
      </dgm:t>
    </dgm:pt>
    <dgm:pt modelId="{C026D9F5-6F4F-45A3-B82B-A464207B780E}">
      <dgm:prSet phldrT="[Text]" phldr="1"/>
      <dgm:spPr/>
      <dgm:t>
        <a:bodyPr/>
        <a:lstStyle/>
        <a:p>
          <a:endParaRPr lang="en-US"/>
        </a:p>
      </dgm:t>
    </dgm:pt>
    <dgm:pt modelId="{05FC85D1-B0EE-4FAC-B800-987BF43D81B4}" type="parTrans" cxnId="{92A8354F-94FB-4218-91CA-EE1EDE39145F}">
      <dgm:prSet/>
      <dgm:spPr/>
      <dgm:t>
        <a:bodyPr/>
        <a:lstStyle/>
        <a:p>
          <a:endParaRPr lang="en-US"/>
        </a:p>
      </dgm:t>
    </dgm:pt>
    <dgm:pt modelId="{8EA46577-1FFC-4FD3-9ED1-2F76A038C682}" type="sibTrans" cxnId="{92A8354F-94FB-4218-91CA-EE1EDE39145F}">
      <dgm:prSet/>
      <dgm:spPr/>
      <dgm:t>
        <a:bodyPr/>
        <a:lstStyle/>
        <a:p>
          <a:endParaRPr lang="en-US"/>
        </a:p>
      </dgm:t>
    </dgm:pt>
    <dgm:pt modelId="{C8922EE1-C856-4112-89C5-66599664324B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dirty="0" err="1" smtClean="0"/>
            <a:t>Example-based</a:t>
          </a:r>
          <a:endParaRPr lang="en-US" dirty="0"/>
        </a:p>
      </dgm:t>
    </dgm:pt>
    <dgm:pt modelId="{8F680BFB-DC2B-46DB-AFF7-52ABF77A76E7}" type="parTrans" cxnId="{9283B9D4-5AB8-4283-ADFE-EF83D4393BE2}">
      <dgm:prSet/>
      <dgm:spPr/>
      <dgm:t>
        <a:bodyPr/>
        <a:lstStyle/>
        <a:p>
          <a:endParaRPr lang="en-US"/>
        </a:p>
      </dgm:t>
    </dgm:pt>
    <dgm:pt modelId="{ECB84E5E-AFEE-4119-BE57-DB982BF9347C}" type="sibTrans" cxnId="{9283B9D4-5AB8-4283-ADFE-EF83D4393BE2}">
      <dgm:prSet/>
      <dgm:spPr/>
      <dgm:t>
        <a:bodyPr/>
        <a:lstStyle/>
        <a:p>
          <a:endParaRPr lang="en-US"/>
        </a:p>
      </dgm:t>
    </dgm:pt>
    <dgm:pt modelId="{D442A55D-A1CB-4D97-BC48-1CC7D3F3F999}">
      <dgm:prSet phldrT="[Text]"/>
      <dgm:spPr/>
      <dgm:t>
        <a:bodyPr/>
        <a:lstStyle/>
        <a:p>
          <a:endParaRPr lang="en-US" dirty="0"/>
        </a:p>
      </dgm:t>
    </dgm:pt>
    <dgm:pt modelId="{91AA7F5B-1281-487C-A751-20CC964B22EE}" type="parTrans" cxnId="{1939EB50-7FA7-4283-B0CC-002B66CCE2D8}">
      <dgm:prSet/>
      <dgm:spPr/>
      <dgm:t>
        <a:bodyPr/>
        <a:lstStyle/>
        <a:p>
          <a:endParaRPr lang="en-US"/>
        </a:p>
      </dgm:t>
    </dgm:pt>
    <dgm:pt modelId="{C3DB16A2-73E5-4AC5-8DA7-8D64971F0616}" type="sibTrans" cxnId="{1939EB50-7FA7-4283-B0CC-002B66CCE2D8}">
      <dgm:prSet/>
      <dgm:spPr/>
      <dgm:t>
        <a:bodyPr/>
        <a:lstStyle/>
        <a:p>
          <a:endParaRPr lang="en-US"/>
        </a:p>
      </dgm:t>
    </dgm:pt>
    <dgm:pt modelId="{A0EB3652-1890-4C61-9352-1FF1CB7BD072}" type="pres">
      <dgm:prSet presAssocID="{421FAC03-3499-4C58-B292-E2290842E52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3AAE75A-09F0-4374-A584-546C6F80EC8E}" type="pres">
      <dgm:prSet presAssocID="{D6614D95-6836-4AA2-88AE-6A03FE66C1E4}" presName="centerShape" presStyleLbl="node0" presStyleIdx="0" presStyleCnt="1"/>
      <dgm:spPr/>
      <dgm:t>
        <a:bodyPr/>
        <a:lstStyle/>
        <a:p>
          <a:endParaRPr lang="en-US"/>
        </a:p>
      </dgm:t>
    </dgm:pt>
    <dgm:pt modelId="{FF22476E-BBCE-485D-AD3D-B5E9032538B4}" type="pres">
      <dgm:prSet presAssocID="{ADA30D31-5180-4F41-8D10-899990BC6F8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C18900-930F-4D57-8ED1-EDB56229DCE4}" type="pres">
      <dgm:prSet presAssocID="{ADA30D31-5180-4F41-8D10-899990BC6F85}" presName="dummy" presStyleCnt="0"/>
      <dgm:spPr/>
      <dgm:t>
        <a:bodyPr/>
        <a:lstStyle/>
        <a:p>
          <a:endParaRPr lang="en-US"/>
        </a:p>
      </dgm:t>
    </dgm:pt>
    <dgm:pt modelId="{DC077DAA-ED87-454B-BF50-D648C2F62BC8}" type="pres">
      <dgm:prSet presAssocID="{AF63E973-0E23-4D71-A62B-1F9F5576B2CF}" presName="sibTrans" presStyleLbl="sibTrans2D1" presStyleIdx="0" presStyleCnt="3"/>
      <dgm:spPr/>
      <dgm:t>
        <a:bodyPr/>
        <a:lstStyle/>
        <a:p>
          <a:endParaRPr lang="en-US"/>
        </a:p>
      </dgm:t>
    </dgm:pt>
    <dgm:pt modelId="{312CC7BB-F2BD-43E0-9A3B-B216AF03F9FF}" type="pres">
      <dgm:prSet presAssocID="{3F1B0111-74E4-45F5-B9FE-DD35251C891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9F224C-E860-4909-A537-11161B51F3C3}" type="pres">
      <dgm:prSet presAssocID="{3F1B0111-74E4-45F5-B9FE-DD35251C8917}" presName="dummy" presStyleCnt="0"/>
      <dgm:spPr/>
      <dgm:t>
        <a:bodyPr/>
        <a:lstStyle/>
        <a:p>
          <a:endParaRPr lang="en-US"/>
        </a:p>
      </dgm:t>
    </dgm:pt>
    <dgm:pt modelId="{7289C443-F54A-4FF2-B5D3-76DAF8D1B9C5}" type="pres">
      <dgm:prSet presAssocID="{FABA6819-1785-479B-82DE-87BC5ECE3AA1}" presName="sibTrans" presStyleLbl="sibTrans2D1" presStyleIdx="1" presStyleCnt="3"/>
      <dgm:spPr/>
      <dgm:t>
        <a:bodyPr/>
        <a:lstStyle/>
        <a:p>
          <a:endParaRPr lang="en-US"/>
        </a:p>
      </dgm:t>
    </dgm:pt>
    <dgm:pt modelId="{E45A3F3E-3B65-454C-B07E-FF1E088F61CD}" type="pres">
      <dgm:prSet presAssocID="{C8922EE1-C856-4112-89C5-66599664324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BF86F8-135C-4064-9834-BC7ABF8D6691}" type="pres">
      <dgm:prSet presAssocID="{C8922EE1-C856-4112-89C5-66599664324B}" presName="dummy" presStyleCnt="0"/>
      <dgm:spPr/>
      <dgm:t>
        <a:bodyPr/>
        <a:lstStyle/>
        <a:p>
          <a:endParaRPr lang="en-US"/>
        </a:p>
      </dgm:t>
    </dgm:pt>
    <dgm:pt modelId="{43CEA255-0FA2-4649-9337-4CECC2973451}" type="pres">
      <dgm:prSet presAssocID="{ECB84E5E-AFEE-4119-BE57-DB982BF9347C}" presName="sibTrans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CAC37CE0-689F-4B8E-851F-794A13C6D4FE}" srcId="{D6614D95-6836-4AA2-88AE-6A03FE66C1E4}" destId="{ADA30D31-5180-4F41-8D10-899990BC6F85}" srcOrd="0" destOrd="0" parTransId="{A0385251-397B-440C-A0DC-48207FDDF5E7}" sibTransId="{AF63E973-0E23-4D71-A62B-1F9F5576B2CF}"/>
    <dgm:cxn modelId="{1F5F0D9C-58BC-40E7-BA18-0C4C3F887EEB}" srcId="{D6614D95-6836-4AA2-88AE-6A03FE66C1E4}" destId="{3F1B0111-74E4-45F5-B9FE-DD35251C8917}" srcOrd="1" destOrd="0" parTransId="{AF07E400-4F75-4A47-BC2A-D03E00AFC371}" sibTransId="{FABA6819-1785-479B-82DE-87BC5ECE3AA1}"/>
    <dgm:cxn modelId="{425112CF-42F9-EF42-9662-3D06145C82BF}" type="presOf" srcId="{ADA30D31-5180-4F41-8D10-899990BC6F85}" destId="{FF22476E-BBCE-485D-AD3D-B5E9032538B4}" srcOrd="0" destOrd="0" presId="urn:microsoft.com/office/officeart/2005/8/layout/radial6"/>
    <dgm:cxn modelId="{F81CBC42-D29E-B942-B057-480F45D74B31}" type="presOf" srcId="{AF63E973-0E23-4D71-A62B-1F9F5576B2CF}" destId="{DC077DAA-ED87-454B-BF50-D648C2F62BC8}" srcOrd="0" destOrd="0" presId="urn:microsoft.com/office/officeart/2005/8/layout/radial6"/>
    <dgm:cxn modelId="{B35BB312-101F-435A-9E35-1BD28C3C7A15}" srcId="{421FAC03-3499-4C58-B292-E2290842E52B}" destId="{06677346-B0D1-456A-A26A-DD5276DA5E2A}" srcOrd="2" destOrd="0" parTransId="{1F20E8BD-5B1C-4C70-ADCC-2E268CC39B26}" sibTransId="{B4C66958-4F78-4F0F-A8AB-46E15EB8BDC9}"/>
    <dgm:cxn modelId="{28A973BD-9123-D54F-8E8D-64DDD02ED00C}" type="presOf" srcId="{C8922EE1-C856-4112-89C5-66599664324B}" destId="{E45A3F3E-3B65-454C-B07E-FF1E088F61CD}" srcOrd="0" destOrd="0" presId="urn:microsoft.com/office/officeart/2005/8/layout/radial6"/>
    <dgm:cxn modelId="{9283B9D4-5AB8-4283-ADFE-EF83D4393BE2}" srcId="{D6614D95-6836-4AA2-88AE-6A03FE66C1E4}" destId="{C8922EE1-C856-4112-89C5-66599664324B}" srcOrd="2" destOrd="0" parTransId="{8F680BFB-DC2B-46DB-AFF7-52ABF77A76E7}" sibTransId="{ECB84E5E-AFEE-4119-BE57-DB982BF9347C}"/>
    <dgm:cxn modelId="{5178C1B6-FFF2-2749-A0F8-43CA688646B4}" type="presOf" srcId="{D6614D95-6836-4AA2-88AE-6A03FE66C1E4}" destId="{03AAE75A-09F0-4374-A584-546C6F80EC8E}" srcOrd="0" destOrd="0" presId="urn:microsoft.com/office/officeart/2005/8/layout/radial6"/>
    <dgm:cxn modelId="{E3E28577-0A75-4596-8168-118126F1B996}" srcId="{06677346-B0D1-456A-A26A-DD5276DA5E2A}" destId="{CA7EB74A-39CC-483B-84BC-8FCF30850FA2}" srcOrd="0" destOrd="0" parTransId="{F81891BF-D615-43C4-BA57-8E1DA328C0EF}" sibTransId="{B570BD3B-CFFC-44B1-BA14-2AD116A7603F}"/>
    <dgm:cxn modelId="{1CDBEFE6-0126-2A45-8ECE-42B9BCDDA15C}" type="presOf" srcId="{3F1B0111-74E4-45F5-B9FE-DD35251C8917}" destId="{312CC7BB-F2BD-43E0-9A3B-B216AF03F9FF}" srcOrd="0" destOrd="0" presId="urn:microsoft.com/office/officeart/2005/8/layout/radial6"/>
    <dgm:cxn modelId="{66B35041-9219-4A2A-ADF5-4C40C981369C}" srcId="{9D4133A7-05A7-48DE-8C50-B1E8442A86E6}" destId="{4916D1AD-E4BB-4137-8162-7CB54A630F78}" srcOrd="0" destOrd="0" parTransId="{91073582-9EE6-4919-8922-A79CA51E9334}" sibTransId="{959ABFEA-C632-4023-85AE-902404D32173}"/>
    <dgm:cxn modelId="{1939EB50-7FA7-4283-B0CC-002B66CCE2D8}" srcId="{421FAC03-3499-4C58-B292-E2290842E52B}" destId="{D442A55D-A1CB-4D97-BC48-1CC7D3F3F999}" srcOrd="1" destOrd="0" parTransId="{91AA7F5B-1281-487C-A751-20CC964B22EE}" sibTransId="{C3DB16A2-73E5-4AC5-8DA7-8D64971F0616}"/>
    <dgm:cxn modelId="{7491F9E9-AD1D-9C45-96C5-7C7927CD18AE}" type="presOf" srcId="{ECB84E5E-AFEE-4119-BE57-DB982BF9347C}" destId="{43CEA255-0FA2-4649-9337-4CECC2973451}" srcOrd="0" destOrd="0" presId="urn:microsoft.com/office/officeart/2005/8/layout/radial6"/>
    <dgm:cxn modelId="{22866A6D-3A5B-BC4A-8266-35793E8D6BEE}" type="presOf" srcId="{421FAC03-3499-4C58-B292-E2290842E52B}" destId="{A0EB3652-1890-4C61-9352-1FF1CB7BD072}" srcOrd="0" destOrd="0" presId="urn:microsoft.com/office/officeart/2005/8/layout/radial6"/>
    <dgm:cxn modelId="{D3146B5C-8591-453B-B534-2A598F67157D}" srcId="{421FAC03-3499-4C58-B292-E2290842E52B}" destId="{D6614D95-6836-4AA2-88AE-6A03FE66C1E4}" srcOrd="0" destOrd="0" parTransId="{886A8495-6E60-4D86-B471-43612F970B77}" sibTransId="{1CD88923-5977-4590-823E-96044F20AE2F}"/>
    <dgm:cxn modelId="{52AADCBF-20A8-784D-9E63-DC4FD09B8765}" type="presOf" srcId="{FABA6819-1785-479B-82DE-87BC5ECE3AA1}" destId="{7289C443-F54A-4FF2-B5D3-76DAF8D1B9C5}" srcOrd="0" destOrd="0" presId="urn:microsoft.com/office/officeart/2005/8/layout/radial6"/>
    <dgm:cxn modelId="{92A8354F-94FB-4218-91CA-EE1EDE39145F}" srcId="{9D4133A7-05A7-48DE-8C50-B1E8442A86E6}" destId="{C026D9F5-6F4F-45A3-B82B-A464207B780E}" srcOrd="1" destOrd="0" parTransId="{05FC85D1-B0EE-4FAC-B800-987BF43D81B4}" sibTransId="{8EA46577-1FFC-4FD3-9ED1-2F76A038C682}"/>
    <dgm:cxn modelId="{19444694-BC0B-408A-9F15-0E6BE6CB074D}" srcId="{421FAC03-3499-4C58-B292-E2290842E52B}" destId="{9D4133A7-05A7-48DE-8C50-B1E8442A86E6}" srcOrd="3" destOrd="0" parTransId="{01E1D4B3-E9F2-4C01-BFBB-D1F855BD9FEF}" sibTransId="{1C82045E-45B0-4A2B-8479-96054304B8C0}"/>
    <dgm:cxn modelId="{3FB74E22-3C4A-F546-9DE7-7954A0C6F15C}" type="presParOf" srcId="{A0EB3652-1890-4C61-9352-1FF1CB7BD072}" destId="{03AAE75A-09F0-4374-A584-546C6F80EC8E}" srcOrd="0" destOrd="0" presId="urn:microsoft.com/office/officeart/2005/8/layout/radial6"/>
    <dgm:cxn modelId="{F0A52D8E-2616-D741-B315-64626AA123A3}" type="presParOf" srcId="{A0EB3652-1890-4C61-9352-1FF1CB7BD072}" destId="{FF22476E-BBCE-485D-AD3D-B5E9032538B4}" srcOrd="1" destOrd="0" presId="urn:microsoft.com/office/officeart/2005/8/layout/radial6"/>
    <dgm:cxn modelId="{6957C6FE-33F4-1F43-8059-77CC47D62DCF}" type="presParOf" srcId="{A0EB3652-1890-4C61-9352-1FF1CB7BD072}" destId="{1EC18900-930F-4D57-8ED1-EDB56229DCE4}" srcOrd="2" destOrd="0" presId="urn:microsoft.com/office/officeart/2005/8/layout/radial6"/>
    <dgm:cxn modelId="{B5CF3CE7-77F6-AE4F-B62D-1AFF5DF06E04}" type="presParOf" srcId="{A0EB3652-1890-4C61-9352-1FF1CB7BD072}" destId="{DC077DAA-ED87-454B-BF50-D648C2F62BC8}" srcOrd="3" destOrd="0" presId="urn:microsoft.com/office/officeart/2005/8/layout/radial6"/>
    <dgm:cxn modelId="{D1C2A18A-EB6A-4D46-BEDE-4309CCA20E18}" type="presParOf" srcId="{A0EB3652-1890-4C61-9352-1FF1CB7BD072}" destId="{312CC7BB-F2BD-43E0-9A3B-B216AF03F9FF}" srcOrd="4" destOrd="0" presId="urn:microsoft.com/office/officeart/2005/8/layout/radial6"/>
    <dgm:cxn modelId="{A24622E4-EBC3-1D4C-AD61-2F9C0B32CA52}" type="presParOf" srcId="{A0EB3652-1890-4C61-9352-1FF1CB7BD072}" destId="{BA9F224C-E860-4909-A537-11161B51F3C3}" srcOrd="5" destOrd="0" presId="urn:microsoft.com/office/officeart/2005/8/layout/radial6"/>
    <dgm:cxn modelId="{E85939ED-EC35-B044-8E17-C13A6EE53CA1}" type="presParOf" srcId="{A0EB3652-1890-4C61-9352-1FF1CB7BD072}" destId="{7289C443-F54A-4FF2-B5D3-76DAF8D1B9C5}" srcOrd="6" destOrd="0" presId="urn:microsoft.com/office/officeart/2005/8/layout/radial6"/>
    <dgm:cxn modelId="{92B6E27C-5E4B-F647-88B4-9D90E252DEAA}" type="presParOf" srcId="{A0EB3652-1890-4C61-9352-1FF1CB7BD072}" destId="{E45A3F3E-3B65-454C-B07E-FF1E088F61CD}" srcOrd="7" destOrd="0" presId="urn:microsoft.com/office/officeart/2005/8/layout/radial6"/>
    <dgm:cxn modelId="{611F6D4C-B1B6-8C4D-86C2-51CA983D8338}" type="presParOf" srcId="{A0EB3652-1890-4C61-9352-1FF1CB7BD072}" destId="{BEBF86F8-135C-4064-9834-BC7ABF8D6691}" srcOrd="8" destOrd="0" presId="urn:microsoft.com/office/officeart/2005/8/layout/radial6"/>
    <dgm:cxn modelId="{F1D30124-0F0B-1749-80E7-89B1319699C3}" type="presParOf" srcId="{A0EB3652-1890-4C61-9352-1FF1CB7BD072}" destId="{43CEA255-0FA2-4649-9337-4CECC2973451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B1EE02-1FB5-4B35-9766-2928BBC863EF}">
      <dsp:nvSpPr>
        <dsp:cNvPr id="0" name=""/>
        <dsp:cNvSpPr/>
      </dsp:nvSpPr>
      <dsp:spPr>
        <a:xfrm>
          <a:off x="835393" y="292582"/>
          <a:ext cx="3052855" cy="1060216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2223B8-AB73-40F7-AFB1-841125C0B848}">
      <dsp:nvSpPr>
        <dsp:cNvPr id="0" name=""/>
        <dsp:cNvSpPr/>
      </dsp:nvSpPr>
      <dsp:spPr>
        <a:xfrm>
          <a:off x="2288452" y="2885939"/>
          <a:ext cx="591638" cy="378648"/>
        </a:xfrm>
        <a:prstGeom prst="downArrow">
          <a:avLst/>
        </a:prstGeom>
        <a:solidFill>
          <a:srgbClr val="4A452A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D024A4-A466-408C-8AD4-8B4EE255A5D9}">
      <dsp:nvSpPr>
        <dsp:cNvPr id="0" name=""/>
        <dsp:cNvSpPr/>
      </dsp:nvSpPr>
      <dsp:spPr>
        <a:xfrm>
          <a:off x="946621" y="3191611"/>
          <a:ext cx="2839865" cy="709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 err="1" smtClean="0"/>
            <a:t>Translation</a:t>
          </a:r>
          <a:endParaRPr lang="en-US" sz="2500" kern="1200" dirty="0"/>
        </a:p>
      </dsp:txBody>
      <dsp:txXfrm>
        <a:off x="946621" y="3191611"/>
        <a:ext cx="2839865" cy="709966"/>
      </dsp:txXfrm>
    </dsp:sp>
    <dsp:sp modelId="{F2541189-96D6-4A79-99D9-D8AC82B1D743}">
      <dsp:nvSpPr>
        <dsp:cNvPr id="0" name=""/>
        <dsp:cNvSpPr/>
      </dsp:nvSpPr>
      <dsp:spPr>
        <a:xfrm>
          <a:off x="1945307" y="1434681"/>
          <a:ext cx="1064949" cy="106494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 err="1" smtClean="0">
              <a:solidFill>
                <a:schemeClr val="tx1"/>
              </a:solidFill>
            </a:rPr>
            <a:t>Decoder</a:t>
          </a:r>
          <a:endParaRPr lang="en-US" sz="1100" kern="1200" dirty="0">
            <a:solidFill>
              <a:schemeClr val="tx1"/>
            </a:solidFill>
          </a:endParaRPr>
        </a:p>
      </dsp:txBody>
      <dsp:txXfrm>
        <a:off x="2101265" y="1590639"/>
        <a:ext cx="753033" cy="753033"/>
      </dsp:txXfrm>
    </dsp:sp>
    <dsp:sp modelId="{D621ECD4-88CD-48C1-AD77-6FB6DF5E9D71}">
      <dsp:nvSpPr>
        <dsp:cNvPr id="0" name=""/>
        <dsp:cNvSpPr/>
      </dsp:nvSpPr>
      <dsp:spPr>
        <a:xfrm>
          <a:off x="1183277" y="635732"/>
          <a:ext cx="1064949" cy="106494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 err="1" smtClean="0">
              <a:solidFill>
                <a:schemeClr val="tx1"/>
              </a:solidFill>
            </a:rPr>
            <a:t>Translation</a:t>
          </a:r>
          <a:r>
            <a:rPr lang="es-MX" sz="1100" kern="1200" dirty="0" smtClean="0">
              <a:solidFill>
                <a:schemeClr val="tx1"/>
              </a:solidFill>
            </a:rPr>
            <a:t/>
          </a:r>
          <a:br>
            <a:rPr lang="es-MX" sz="1100" kern="1200" dirty="0" smtClean="0">
              <a:solidFill>
                <a:schemeClr val="tx1"/>
              </a:solidFill>
            </a:rPr>
          </a:br>
          <a:r>
            <a:rPr lang="es-MX" sz="1100" kern="1200" dirty="0" err="1" smtClean="0">
              <a:solidFill>
                <a:schemeClr val="tx1"/>
              </a:solidFill>
            </a:rPr>
            <a:t>Model</a:t>
          </a:r>
          <a:endParaRPr lang="en-US" sz="1100" kern="1200" dirty="0">
            <a:solidFill>
              <a:schemeClr val="tx1"/>
            </a:solidFill>
          </a:endParaRPr>
        </a:p>
      </dsp:txBody>
      <dsp:txXfrm>
        <a:off x="1339235" y="791690"/>
        <a:ext cx="753033" cy="753033"/>
      </dsp:txXfrm>
    </dsp:sp>
    <dsp:sp modelId="{4FB0555C-0047-4D0B-A032-47BB18CC21B7}">
      <dsp:nvSpPr>
        <dsp:cNvPr id="0" name=""/>
        <dsp:cNvSpPr/>
      </dsp:nvSpPr>
      <dsp:spPr>
        <a:xfrm>
          <a:off x="2271892" y="378251"/>
          <a:ext cx="1064949" cy="106494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 smtClean="0"/>
            <a:t>Language</a:t>
          </a:r>
          <a:br>
            <a:rPr lang="es-MX" sz="1100" kern="1200" dirty="0" smtClean="0"/>
          </a:br>
          <a:r>
            <a:rPr lang="es-MX" sz="1100" kern="1200" dirty="0" smtClean="0"/>
            <a:t>Model</a:t>
          </a:r>
          <a:endParaRPr lang="en-US" sz="1100" kern="1200" dirty="0"/>
        </a:p>
      </dsp:txBody>
      <dsp:txXfrm>
        <a:off x="2427850" y="534209"/>
        <a:ext cx="753033" cy="753033"/>
      </dsp:txXfrm>
    </dsp:sp>
    <dsp:sp modelId="{31067FA1-E1AD-4FD2-9B1E-9E0EB0BE1636}">
      <dsp:nvSpPr>
        <dsp:cNvPr id="0" name=""/>
        <dsp:cNvSpPr/>
      </dsp:nvSpPr>
      <dsp:spPr>
        <a:xfrm>
          <a:off x="863068" y="190994"/>
          <a:ext cx="3313176" cy="2650541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722071-CFD3-4A84-AC01-6916DC27D0BF}">
      <dsp:nvSpPr>
        <dsp:cNvPr id="0" name=""/>
        <dsp:cNvSpPr/>
      </dsp:nvSpPr>
      <dsp:spPr>
        <a:xfrm>
          <a:off x="649381" y="0"/>
          <a:ext cx="5785894" cy="2738437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CAE508-0347-495C-9136-51F6094D7950}">
      <dsp:nvSpPr>
        <dsp:cNvPr id="0" name=""/>
        <dsp:cNvSpPr/>
      </dsp:nvSpPr>
      <dsp:spPr>
        <a:xfrm>
          <a:off x="5816" y="821531"/>
          <a:ext cx="1628529" cy="10953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kern="1200" dirty="0" err="1" smtClean="0">
              <a:solidFill>
                <a:srgbClr val="2A4F1D"/>
              </a:solidFill>
            </a:rPr>
            <a:t>Preprocessing</a:t>
          </a:r>
          <a:endParaRPr lang="en-US" sz="1700" kern="1200" dirty="0">
            <a:solidFill>
              <a:srgbClr val="2A4F1D"/>
            </a:solidFill>
          </a:endParaRPr>
        </a:p>
      </dsp:txBody>
      <dsp:txXfrm>
        <a:off x="59288" y="875003"/>
        <a:ext cx="1521585" cy="988430"/>
      </dsp:txXfrm>
    </dsp:sp>
    <dsp:sp modelId="{57AD91B4-CB90-4BF1-B369-A7CC78BF01D8}">
      <dsp:nvSpPr>
        <dsp:cNvPr id="0" name=""/>
        <dsp:cNvSpPr/>
      </dsp:nvSpPr>
      <dsp:spPr>
        <a:xfrm>
          <a:off x="1728074" y="821531"/>
          <a:ext cx="1628529" cy="109537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kern="1200" dirty="0" smtClean="0">
              <a:solidFill>
                <a:srgbClr val="2A4F1D"/>
              </a:solidFill>
            </a:rPr>
            <a:t>Word </a:t>
          </a:r>
          <a:r>
            <a:rPr lang="es-MX" sz="1700" kern="1200" dirty="0" err="1" smtClean="0">
              <a:solidFill>
                <a:srgbClr val="2A4F1D"/>
              </a:solidFill>
            </a:rPr>
            <a:t>Alignments</a:t>
          </a:r>
          <a:endParaRPr lang="en-US" sz="1700" kern="1200" dirty="0">
            <a:solidFill>
              <a:srgbClr val="2A4F1D"/>
            </a:solidFill>
          </a:endParaRPr>
        </a:p>
      </dsp:txBody>
      <dsp:txXfrm>
        <a:off x="1781546" y="875003"/>
        <a:ext cx="1521585" cy="988430"/>
      </dsp:txXfrm>
    </dsp:sp>
    <dsp:sp modelId="{4208E1BD-991C-473E-AEF9-CC96807FABA6}">
      <dsp:nvSpPr>
        <dsp:cNvPr id="0" name=""/>
        <dsp:cNvSpPr/>
      </dsp:nvSpPr>
      <dsp:spPr>
        <a:xfrm>
          <a:off x="3450331" y="821531"/>
          <a:ext cx="1628529" cy="109537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kern="1200" dirty="0" err="1" smtClean="0">
              <a:solidFill>
                <a:srgbClr val="2A4F1D"/>
              </a:solidFill>
            </a:rPr>
            <a:t>Phrase</a:t>
          </a:r>
          <a:r>
            <a:rPr lang="es-MX" sz="1700" kern="1200" dirty="0" smtClean="0">
              <a:solidFill>
                <a:srgbClr val="2A4F1D"/>
              </a:solidFill>
            </a:rPr>
            <a:t> </a:t>
          </a:r>
          <a:r>
            <a:rPr lang="es-MX" sz="1700" kern="1200" dirty="0" err="1" smtClean="0">
              <a:solidFill>
                <a:srgbClr val="2A4F1D"/>
              </a:solidFill>
            </a:rPr>
            <a:t>Extraction</a:t>
          </a:r>
          <a:endParaRPr lang="en-US" sz="1700" kern="1200" dirty="0">
            <a:solidFill>
              <a:srgbClr val="2A4F1D"/>
            </a:solidFill>
          </a:endParaRPr>
        </a:p>
      </dsp:txBody>
      <dsp:txXfrm>
        <a:off x="3503803" y="875003"/>
        <a:ext cx="1521585" cy="988430"/>
      </dsp:txXfrm>
    </dsp:sp>
    <dsp:sp modelId="{E20D59AE-6C97-4233-85AA-12B0D28A7D2E}">
      <dsp:nvSpPr>
        <dsp:cNvPr id="0" name=""/>
        <dsp:cNvSpPr/>
      </dsp:nvSpPr>
      <dsp:spPr>
        <a:xfrm>
          <a:off x="5172589" y="821531"/>
          <a:ext cx="1628529" cy="109537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kern="1200" smtClean="0">
              <a:solidFill>
                <a:srgbClr val="2A4F1D"/>
              </a:solidFill>
            </a:rPr>
            <a:t>Translation Model</a:t>
          </a:r>
          <a:endParaRPr lang="en-US" sz="1700" kern="1200" dirty="0">
            <a:solidFill>
              <a:srgbClr val="2A4F1D"/>
            </a:solidFill>
          </a:endParaRPr>
        </a:p>
      </dsp:txBody>
      <dsp:txXfrm>
        <a:off x="5226061" y="875003"/>
        <a:ext cx="1521585" cy="9884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74523E-B73F-4C37-A379-7C55CD8361F6}">
      <dsp:nvSpPr>
        <dsp:cNvPr id="0" name=""/>
        <dsp:cNvSpPr/>
      </dsp:nvSpPr>
      <dsp:spPr>
        <a:xfrm>
          <a:off x="914" y="0"/>
          <a:ext cx="4096500" cy="977450"/>
        </a:xfrm>
        <a:prstGeom prst="homePlate">
          <a:avLst/>
        </a:prstGeom>
        <a:solidFill>
          <a:srgbClr val="C0504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356" tIns="90678" rIns="45339" bIns="90678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I see a brown bear.</a:t>
          </a:r>
          <a:endParaRPr lang="en-US" sz="3400" kern="1200" dirty="0"/>
        </a:p>
      </dsp:txBody>
      <dsp:txXfrm>
        <a:off x="914" y="0"/>
        <a:ext cx="3852138" cy="977450"/>
      </dsp:txXfrm>
    </dsp:sp>
    <dsp:sp modelId="{F0D78388-0D02-413C-9470-A3F310AC48C1}">
      <dsp:nvSpPr>
        <dsp:cNvPr id="0" name=""/>
        <dsp:cNvSpPr/>
      </dsp:nvSpPr>
      <dsp:spPr>
        <a:xfrm>
          <a:off x="3381935" y="0"/>
          <a:ext cx="3511165" cy="977450"/>
        </a:xfrm>
        <a:prstGeom prst="chevron">
          <a:avLst/>
        </a:prstGeom>
        <a:solidFill>
          <a:srgbClr val="5A89C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90678" rIns="45339" bIns="90678" numCol="1" spcCol="1270" anchor="ctr" anchorCtr="0">
          <a:noAutofit/>
        </a:bodyPr>
        <a:lstStyle/>
        <a:p>
          <a:pPr lvl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QA" sz="3400" kern="1200" dirty="0" smtClean="0"/>
            <a:t>أرى الدب البني</a:t>
          </a:r>
          <a:endParaRPr lang="en-US" sz="3400" kern="1200" dirty="0"/>
        </a:p>
      </dsp:txBody>
      <dsp:txXfrm>
        <a:off x="3870660" y="0"/>
        <a:ext cx="2533715" cy="977450"/>
      </dsp:txXfrm>
    </dsp:sp>
    <dsp:sp modelId="{C04921EA-B898-4689-874E-172536D3016D}">
      <dsp:nvSpPr>
        <dsp:cNvPr id="0" name=""/>
        <dsp:cNvSpPr/>
      </dsp:nvSpPr>
      <dsp:spPr>
        <a:xfrm>
          <a:off x="6302172" y="0"/>
          <a:ext cx="3266017" cy="977450"/>
        </a:xfrm>
        <a:prstGeom prst="chevron">
          <a:avLst/>
        </a:prstGeom>
        <a:solidFill>
          <a:srgbClr val="9BBB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90678" rIns="45339" bIns="90678" numCol="1" spcCol="1270" anchor="ctr" anchorCtr="0">
          <a:noAutofit/>
        </a:bodyPr>
        <a:lstStyle/>
        <a:p>
          <a:pPr lvl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QA" sz="3400" kern="1200" dirty="0" smtClean="0"/>
            <a:t>أرى دباً بنياً</a:t>
          </a:r>
          <a:endParaRPr lang="en-US" sz="3400" kern="1200" dirty="0"/>
        </a:p>
      </dsp:txBody>
      <dsp:txXfrm>
        <a:off x="6790897" y="0"/>
        <a:ext cx="2288567" cy="9774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8CEB0D-B7EB-2A40-8138-63CBF0CCFA01}">
      <dsp:nvSpPr>
        <dsp:cNvPr id="0" name=""/>
        <dsp:cNvSpPr/>
      </dsp:nvSpPr>
      <dsp:spPr>
        <a:xfrm>
          <a:off x="2831303" y="87766"/>
          <a:ext cx="1406521" cy="14065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Better MT</a:t>
          </a:r>
          <a:endParaRPr lang="en-US" sz="2400" kern="1200" dirty="0"/>
        </a:p>
      </dsp:txBody>
      <dsp:txXfrm>
        <a:off x="2831303" y="87766"/>
        <a:ext cx="1406521" cy="1406521"/>
      </dsp:txXfrm>
    </dsp:sp>
    <dsp:sp modelId="{7D4EA5A7-DA46-C94E-8D08-33FBE0FE53F0}">
      <dsp:nvSpPr>
        <dsp:cNvPr id="0" name=""/>
        <dsp:cNvSpPr/>
      </dsp:nvSpPr>
      <dsp:spPr>
        <a:xfrm>
          <a:off x="348949" y="-1686"/>
          <a:ext cx="3978328" cy="3978328"/>
        </a:xfrm>
        <a:prstGeom prst="circularArrow">
          <a:avLst>
            <a:gd name="adj1" fmla="val 6894"/>
            <a:gd name="adj2" fmla="val 464723"/>
            <a:gd name="adj3" fmla="val 552061"/>
            <a:gd name="adj4" fmla="val 20583216"/>
            <a:gd name="adj5" fmla="val 8043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895D09-197F-B646-B0B5-1F2FBC4981DE}">
      <dsp:nvSpPr>
        <dsp:cNvPr id="0" name=""/>
        <dsp:cNvSpPr/>
      </dsp:nvSpPr>
      <dsp:spPr>
        <a:xfrm>
          <a:off x="2831303" y="2480667"/>
          <a:ext cx="1406521" cy="14065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Faster Post Editing</a:t>
          </a:r>
          <a:endParaRPr lang="en-US" sz="2400" kern="1200" dirty="0"/>
        </a:p>
      </dsp:txBody>
      <dsp:txXfrm>
        <a:off x="2831303" y="2480667"/>
        <a:ext cx="1406521" cy="1406521"/>
      </dsp:txXfrm>
    </dsp:sp>
    <dsp:sp modelId="{5D038FB1-2356-3F49-9134-774FC5C069EB}">
      <dsp:nvSpPr>
        <dsp:cNvPr id="0" name=""/>
        <dsp:cNvSpPr/>
      </dsp:nvSpPr>
      <dsp:spPr>
        <a:xfrm>
          <a:off x="348949" y="-1686"/>
          <a:ext cx="3978328" cy="3978328"/>
        </a:xfrm>
        <a:prstGeom prst="circularArrow">
          <a:avLst>
            <a:gd name="adj1" fmla="val 6894"/>
            <a:gd name="adj2" fmla="val 464723"/>
            <a:gd name="adj3" fmla="val 5952061"/>
            <a:gd name="adj4" fmla="val 4383216"/>
            <a:gd name="adj5" fmla="val 8043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E8EB95-2F06-C249-BA2E-207E5D90A2D4}">
      <dsp:nvSpPr>
        <dsp:cNvPr id="0" name=""/>
        <dsp:cNvSpPr/>
      </dsp:nvSpPr>
      <dsp:spPr>
        <a:xfrm>
          <a:off x="438402" y="2480667"/>
          <a:ext cx="1406521" cy="14065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More content translated</a:t>
          </a:r>
          <a:endParaRPr lang="en-US" sz="2400" kern="1200" dirty="0"/>
        </a:p>
      </dsp:txBody>
      <dsp:txXfrm>
        <a:off x="438402" y="2480667"/>
        <a:ext cx="1406521" cy="1406521"/>
      </dsp:txXfrm>
    </dsp:sp>
    <dsp:sp modelId="{0C431FD7-C8BD-E544-89E0-2A6BD53D18BF}">
      <dsp:nvSpPr>
        <dsp:cNvPr id="0" name=""/>
        <dsp:cNvSpPr/>
      </dsp:nvSpPr>
      <dsp:spPr>
        <a:xfrm>
          <a:off x="348949" y="-1686"/>
          <a:ext cx="3978328" cy="3978328"/>
        </a:xfrm>
        <a:prstGeom prst="circularArrow">
          <a:avLst>
            <a:gd name="adj1" fmla="val 6894"/>
            <a:gd name="adj2" fmla="val 464723"/>
            <a:gd name="adj3" fmla="val 11352061"/>
            <a:gd name="adj4" fmla="val 9783216"/>
            <a:gd name="adj5" fmla="val 8043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BE826A-C2E9-8E4C-8272-955EA94EA8A8}">
      <dsp:nvSpPr>
        <dsp:cNvPr id="0" name=""/>
        <dsp:cNvSpPr/>
      </dsp:nvSpPr>
      <dsp:spPr>
        <a:xfrm>
          <a:off x="438402" y="87766"/>
          <a:ext cx="1406521" cy="14065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More data</a:t>
          </a:r>
          <a:endParaRPr lang="en-US" sz="2400" kern="1200" dirty="0"/>
        </a:p>
      </dsp:txBody>
      <dsp:txXfrm>
        <a:off x="438402" y="87766"/>
        <a:ext cx="1406521" cy="1406521"/>
      </dsp:txXfrm>
    </dsp:sp>
    <dsp:sp modelId="{A278A831-B226-324A-A60D-E1BA4272F7F9}">
      <dsp:nvSpPr>
        <dsp:cNvPr id="0" name=""/>
        <dsp:cNvSpPr/>
      </dsp:nvSpPr>
      <dsp:spPr>
        <a:xfrm>
          <a:off x="348949" y="-1686"/>
          <a:ext cx="3978328" cy="3978328"/>
        </a:xfrm>
        <a:prstGeom prst="circularArrow">
          <a:avLst>
            <a:gd name="adj1" fmla="val 6894"/>
            <a:gd name="adj2" fmla="val 464723"/>
            <a:gd name="adj3" fmla="val 16752061"/>
            <a:gd name="adj4" fmla="val 15183216"/>
            <a:gd name="adj5" fmla="val 8043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74523E-B73F-4C37-A379-7C55CD8361F6}">
      <dsp:nvSpPr>
        <dsp:cNvPr id="0" name=""/>
        <dsp:cNvSpPr/>
      </dsp:nvSpPr>
      <dsp:spPr>
        <a:xfrm>
          <a:off x="914" y="0"/>
          <a:ext cx="4096500" cy="977450"/>
        </a:xfrm>
        <a:prstGeom prst="homePlate">
          <a:avLst/>
        </a:prstGeom>
        <a:solidFill>
          <a:srgbClr val="C0504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356" tIns="90678" rIns="45339" bIns="90678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I see a brown bear.</a:t>
          </a:r>
          <a:endParaRPr lang="en-US" sz="3400" kern="1200" dirty="0"/>
        </a:p>
      </dsp:txBody>
      <dsp:txXfrm>
        <a:off x="914" y="0"/>
        <a:ext cx="3852138" cy="977450"/>
      </dsp:txXfrm>
    </dsp:sp>
    <dsp:sp modelId="{F0D78388-0D02-413C-9470-A3F310AC48C1}">
      <dsp:nvSpPr>
        <dsp:cNvPr id="0" name=""/>
        <dsp:cNvSpPr/>
      </dsp:nvSpPr>
      <dsp:spPr>
        <a:xfrm>
          <a:off x="3381935" y="0"/>
          <a:ext cx="3511165" cy="977450"/>
        </a:xfrm>
        <a:prstGeom prst="chevron">
          <a:avLst/>
        </a:prstGeom>
        <a:solidFill>
          <a:srgbClr val="5A89C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90678" rIns="45339" bIns="90678" numCol="1" spcCol="1270" anchor="ctr" anchorCtr="0">
          <a:noAutofit/>
        </a:bodyPr>
        <a:lstStyle/>
        <a:p>
          <a:pPr lvl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QA" sz="3400" kern="1200" dirty="0" smtClean="0"/>
            <a:t>أرى الدب البني</a:t>
          </a:r>
          <a:endParaRPr lang="en-US" sz="3400" kern="1200" dirty="0"/>
        </a:p>
      </dsp:txBody>
      <dsp:txXfrm>
        <a:off x="3870660" y="0"/>
        <a:ext cx="2533715" cy="977450"/>
      </dsp:txXfrm>
    </dsp:sp>
    <dsp:sp modelId="{C04921EA-B898-4689-874E-172536D3016D}">
      <dsp:nvSpPr>
        <dsp:cNvPr id="0" name=""/>
        <dsp:cNvSpPr/>
      </dsp:nvSpPr>
      <dsp:spPr>
        <a:xfrm>
          <a:off x="6302172" y="0"/>
          <a:ext cx="3266017" cy="977450"/>
        </a:xfrm>
        <a:prstGeom prst="chevron">
          <a:avLst/>
        </a:prstGeom>
        <a:solidFill>
          <a:srgbClr val="9BBB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90678" rIns="45339" bIns="90678" numCol="1" spcCol="1270" anchor="ctr" anchorCtr="0">
          <a:noAutofit/>
        </a:bodyPr>
        <a:lstStyle/>
        <a:p>
          <a:pPr lvl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QA" sz="3400" kern="1200" dirty="0" smtClean="0"/>
            <a:t>أرى دباً بنياً</a:t>
          </a:r>
          <a:endParaRPr lang="en-US" sz="3400" kern="1200" dirty="0"/>
        </a:p>
      </dsp:txBody>
      <dsp:txXfrm>
        <a:off x="6790897" y="0"/>
        <a:ext cx="2288567" cy="9774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CEA255-0FA2-4649-9337-4CECC2973451}">
      <dsp:nvSpPr>
        <dsp:cNvPr id="0" name=""/>
        <dsp:cNvSpPr/>
      </dsp:nvSpPr>
      <dsp:spPr>
        <a:xfrm>
          <a:off x="316093" y="724996"/>
          <a:ext cx="3749313" cy="3749313"/>
        </a:xfrm>
        <a:prstGeom prst="blockArc">
          <a:avLst>
            <a:gd name="adj1" fmla="val 9000000"/>
            <a:gd name="adj2" fmla="val 16200000"/>
            <a:gd name="adj3" fmla="val 4636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289C443-F54A-4FF2-B5D3-76DAF8D1B9C5}">
      <dsp:nvSpPr>
        <dsp:cNvPr id="0" name=""/>
        <dsp:cNvSpPr/>
      </dsp:nvSpPr>
      <dsp:spPr>
        <a:xfrm>
          <a:off x="316093" y="724996"/>
          <a:ext cx="3749313" cy="3749313"/>
        </a:xfrm>
        <a:prstGeom prst="blockArc">
          <a:avLst>
            <a:gd name="adj1" fmla="val 1800000"/>
            <a:gd name="adj2" fmla="val 9000000"/>
            <a:gd name="adj3" fmla="val 4636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C077DAA-ED87-454B-BF50-D648C2F62BC8}">
      <dsp:nvSpPr>
        <dsp:cNvPr id="0" name=""/>
        <dsp:cNvSpPr/>
      </dsp:nvSpPr>
      <dsp:spPr>
        <a:xfrm>
          <a:off x="316093" y="724996"/>
          <a:ext cx="3749313" cy="3749313"/>
        </a:xfrm>
        <a:prstGeom prst="blockArc">
          <a:avLst>
            <a:gd name="adj1" fmla="val 16200000"/>
            <a:gd name="adj2" fmla="val 1800000"/>
            <a:gd name="adj3" fmla="val 4636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AAE75A-09F0-4374-A584-546C6F80EC8E}">
      <dsp:nvSpPr>
        <dsp:cNvPr id="0" name=""/>
        <dsp:cNvSpPr/>
      </dsp:nvSpPr>
      <dsp:spPr>
        <a:xfrm>
          <a:off x="1328570" y="1737472"/>
          <a:ext cx="1724359" cy="1724359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Machine</a:t>
          </a:r>
          <a:br>
            <a:rPr lang="es-MX" sz="1800" kern="1200" dirty="0" smtClean="0"/>
          </a:br>
          <a:r>
            <a:rPr lang="es-MX" sz="1800" kern="1200" dirty="0" err="1" smtClean="0"/>
            <a:t>Translation</a:t>
          </a:r>
          <a:endParaRPr lang="en-US" sz="1800" kern="1200" dirty="0"/>
        </a:p>
      </dsp:txBody>
      <dsp:txXfrm>
        <a:off x="1581097" y="1989999"/>
        <a:ext cx="1219305" cy="1219305"/>
      </dsp:txXfrm>
    </dsp:sp>
    <dsp:sp modelId="{FF22476E-BBCE-485D-AD3D-B5E9032538B4}">
      <dsp:nvSpPr>
        <dsp:cNvPr id="0" name=""/>
        <dsp:cNvSpPr/>
      </dsp:nvSpPr>
      <dsp:spPr>
        <a:xfrm>
          <a:off x="1587224" y="164923"/>
          <a:ext cx="1207051" cy="1207051"/>
        </a:xfrm>
        <a:prstGeom prst="ellipse">
          <a:avLst/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0" kern="1200" cap="none" spc="0" dirty="0" err="1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Statistical</a:t>
          </a:r>
          <a:endParaRPr lang="en-US" sz="1500" b="0" kern="1200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763993" y="341692"/>
        <a:ext cx="853513" cy="853513"/>
      </dsp:txXfrm>
    </dsp:sp>
    <dsp:sp modelId="{312CC7BB-F2BD-43E0-9A3B-B216AF03F9FF}">
      <dsp:nvSpPr>
        <dsp:cNvPr id="0" name=""/>
        <dsp:cNvSpPr/>
      </dsp:nvSpPr>
      <dsp:spPr>
        <a:xfrm>
          <a:off x="3173092" y="2911728"/>
          <a:ext cx="1207051" cy="1207051"/>
        </a:xfrm>
        <a:prstGeom prst="ellipse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/>
            <a:t>Rule-</a:t>
          </a:r>
          <a:r>
            <a:rPr lang="es-MX" sz="1500" kern="1200" dirty="0" err="1" smtClean="0"/>
            <a:t>based</a:t>
          </a:r>
          <a:endParaRPr lang="en-US" sz="1500" kern="1200" dirty="0"/>
        </a:p>
      </dsp:txBody>
      <dsp:txXfrm>
        <a:off x="3349861" y="3088497"/>
        <a:ext cx="853513" cy="853513"/>
      </dsp:txXfrm>
    </dsp:sp>
    <dsp:sp modelId="{E45A3F3E-3B65-454C-B07E-FF1E088F61CD}">
      <dsp:nvSpPr>
        <dsp:cNvPr id="0" name=""/>
        <dsp:cNvSpPr/>
      </dsp:nvSpPr>
      <dsp:spPr>
        <a:xfrm>
          <a:off x="1355" y="2911728"/>
          <a:ext cx="1207051" cy="1207051"/>
        </a:xfrm>
        <a:prstGeom prst="ellipse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err="1" smtClean="0"/>
            <a:t>Example-based</a:t>
          </a:r>
          <a:endParaRPr lang="en-US" sz="1500" kern="1200" dirty="0"/>
        </a:p>
      </dsp:txBody>
      <dsp:txXfrm>
        <a:off x="178124" y="3088497"/>
        <a:ext cx="853513" cy="8535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6A690BC-4CDE-2145-833F-BE5DBDBC194E}" type="datetime1">
              <a:rPr lang="en-US" altLang="en-US"/>
              <a:pPr/>
              <a:t>4/9/15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43EC67D-A0F4-824D-A717-8CB4B0E785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6667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endParaRPr lang="en-GB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57BA0E8F-D9BE-4645-963A-EF7ECA355860}" type="datetime1">
              <a:rPr lang="en-US" altLang="en-US"/>
              <a:pPr/>
              <a:t>4/9/15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7C05AC5-4291-F748-98CD-D635DF2238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6977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ＭＳ Ｐゴシック" pitchFamily="-109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live in an</a:t>
            </a:r>
            <a:r>
              <a:rPr lang="en-US" baseline="0" dirty="0" smtClean="0"/>
              <a:t> era where </a:t>
            </a:r>
          </a:p>
          <a:p>
            <a:r>
              <a:rPr lang="en-US" baseline="0" dirty="0" smtClean="0"/>
              <a:t>More content is created every second:</a:t>
            </a:r>
          </a:p>
          <a:p>
            <a:r>
              <a:rPr lang="en-US" baseline="0" dirty="0" smtClean="0"/>
              <a:t>From news, status updates, tweets.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14A43-56C1-6D49-9B30-80F860B445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49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4044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7517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1229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0955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5939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  <a:cs typeface="ＭＳ Ｐゴシック" charset="-128"/>
              </a:rPr>
              <a:t>Small book</a:t>
            </a:r>
          </a:p>
        </p:txBody>
      </p:sp>
    </p:spTree>
    <p:extLst>
      <p:ext uri="{BB962C8B-B14F-4D97-AF65-F5344CB8AC3E}">
        <p14:creationId xmlns:p14="http://schemas.microsoft.com/office/powerpoint/2010/main" val="2316024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  <a:cs typeface="ＭＳ Ｐゴシック" charset="-128"/>
              </a:rPr>
              <a:t>A few books</a:t>
            </a:r>
          </a:p>
        </p:txBody>
      </p:sp>
    </p:spTree>
    <p:extLst>
      <p:ext uri="{BB962C8B-B14F-4D97-AF65-F5344CB8AC3E}">
        <p14:creationId xmlns:p14="http://schemas.microsoft.com/office/powerpoint/2010/main" val="1389867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  <a:cs typeface="ＭＳ Ｐゴシック" charset="-128"/>
              </a:rPr>
              <a:t>A shelf of books</a:t>
            </a:r>
          </a:p>
        </p:txBody>
      </p:sp>
    </p:spTree>
    <p:extLst>
      <p:ext uri="{BB962C8B-B14F-4D97-AF65-F5344CB8AC3E}">
        <p14:creationId xmlns:p14="http://schemas.microsoft.com/office/powerpoint/2010/main" val="7808213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  <a:cs typeface="ＭＳ Ｐゴシック" charset="-128"/>
              </a:rPr>
              <a:t>A library</a:t>
            </a:r>
          </a:p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9054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6915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the access</a:t>
            </a:r>
            <a:r>
              <a:rPr lang="en-US" baseline="0" dirty="0" smtClean="0"/>
              <a:t> to this information is limited</a:t>
            </a:r>
          </a:p>
          <a:p>
            <a:r>
              <a:rPr lang="en-US" baseline="0" dirty="0" smtClean="0"/>
              <a:t>By the languages we can read/speak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14A43-56C1-6D49-9B30-80F860B445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940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04A0D25-AC3C-5A4E-AFEF-E562EAF9FC07}" type="slidenum">
              <a:rPr lang="en-US" altLang="en-US" sz="1200">
                <a:latin typeface="Calibri" charset="0"/>
              </a:rPr>
              <a:pPr eaLnBrk="1" hangingPunct="1"/>
              <a:t>30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93462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Statistical Machine translation</a:t>
            </a:r>
            <a:r>
              <a:rPr lang="en-US" baseline="0" dirty="0" smtClean="0"/>
              <a:t> models the probability of a sentence F:</a:t>
            </a:r>
          </a:p>
          <a:p>
            <a:r>
              <a:rPr lang="en-US" baseline="0" dirty="0" smtClean="0"/>
              <a:t>Of being the translation of a sentence 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decision rule maximizes that probability. Thus, We want to obtain the translation in English E that maximizes the probability of </a:t>
            </a:r>
          </a:p>
          <a:p>
            <a:r>
              <a:rPr lang="en-US" baseline="0" dirty="0" smtClean="0"/>
              <a:t>F being translated into E.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14A43-56C1-6D49-9B30-80F860B4451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83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418F983-DFC7-FD42-9ACA-A5CEC3233E1F}" type="slidenum">
              <a:rPr lang="en-US" altLang="en-US" sz="1200">
                <a:latin typeface="Calibri" charset="0"/>
              </a:rPr>
              <a:pPr eaLnBrk="1" hangingPunct="1"/>
              <a:t>32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68111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a the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bayes</a:t>
            </a:r>
            <a:r>
              <a:rPr lang="en-US" baseline="0" dirty="0" smtClean="0"/>
              <a:t> rule, we can rewrite the first rule, into:</a:t>
            </a:r>
          </a:p>
          <a:p>
            <a:r>
              <a:rPr lang="en-US" baseline="0" dirty="0" smtClean="0"/>
              <a:t>Which is known as the noisy channel model. </a:t>
            </a:r>
          </a:p>
          <a:p>
            <a:r>
              <a:rPr lang="en-US" baseline="0" dirty="0" smtClean="0"/>
              <a:t>And it’s broken into three parts.</a:t>
            </a:r>
          </a:p>
          <a:p>
            <a:r>
              <a:rPr lang="en-US" baseline="0" dirty="0" smtClean="0"/>
              <a:t>The language models, which gives fluency. I.e. how good “English” the translation is.</a:t>
            </a:r>
          </a:p>
          <a:p>
            <a:r>
              <a:rPr lang="en-US" baseline="0" dirty="0" smtClean="0"/>
              <a:t>The translation model, which gives the fidelity. Or how good the translation E represents the original meaning of F</a:t>
            </a:r>
          </a:p>
          <a:p>
            <a:r>
              <a:rPr lang="en-US" baseline="0" dirty="0" smtClean="0"/>
              <a:t>And the decoder, which is in charge of giving us the optimal translation.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14A43-56C1-6D49-9B30-80F860B4451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307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9C40033-2C0F-234E-B244-64CB24C98D94}" type="slidenum">
              <a:rPr lang="en-US" altLang="en-US" sz="1200">
                <a:latin typeface="Calibri" charset="0"/>
              </a:rPr>
              <a:pPr eaLnBrk="1" hangingPunct="1"/>
              <a:t>34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53117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75659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C0271F7-F955-EB49-91E4-6594E5FC41C4}" type="slidenum">
              <a:rPr lang="en-US" altLang="en-US" sz="1200">
                <a:latin typeface="Calibri" charset="0"/>
              </a:rPr>
              <a:pPr eaLnBrk="1" hangingPunct="1"/>
              <a:t>37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4213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6388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16456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0C59A30-13E6-7A49-9CE2-B464EE2F4FA2}" type="slidenum">
              <a:rPr lang="en-US" altLang="en-US" sz="1200">
                <a:latin typeface="Calibri" charset="0"/>
              </a:rPr>
              <a:pPr eaLnBrk="1" hangingPunct="1"/>
              <a:t>38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4213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6388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7400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395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defTabSz="914400" eaLnBrk="1" hangingPunct="1"/>
            <a:fld id="{E990C3F7-5520-2C4F-8DC5-08126263820F}" type="slidenum">
              <a:rPr lang="en-US" altLang="en-US" sz="1200">
                <a:latin typeface="Times New Roman" charset="0"/>
              </a:rPr>
              <a:pPr algn="r" defTabSz="914400" eaLnBrk="1" hangingPunct="1"/>
              <a:t>40</a:t>
            </a:fld>
            <a:endParaRPr lang="en-US" altLang="en-US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892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734FBAC-C719-E44B-BB82-98AF2DA7537C}" type="slidenum">
              <a:rPr lang="en-US" altLang="en-US" sz="1200">
                <a:latin typeface="Calibri" charset="0"/>
              </a:rPr>
              <a:pPr eaLnBrk="1" hangingPunct="1"/>
              <a:t>41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0073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that represents</a:t>
            </a:r>
            <a:r>
              <a:rPr lang="en-US" baseline="0" dirty="0" smtClean="0"/>
              <a:t> a problem of equal information access</a:t>
            </a:r>
          </a:p>
          <a:p>
            <a:r>
              <a:rPr lang="en-US" baseline="0" dirty="0" smtClean="0"/>
              <a:t>That’s why we need Machine Translation</a:t>
            </a:r>
          </a:p>
          <a:p>
            <a:r>
              <a:rPr lang="en-US" baseline="0" dirty="0" smtClean="0"/>
              <a:t>As a quick and cheap way to perform translation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14A43-56C1-6D49-9B30-80F860B445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368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7D38F43-70FB-654D-ACC5-4452E228A4FD}" type="slidenum">
              <a:rPr lang="en-US" altLang="en-US" sz="1200">
                <a:latin typeface="Calibri" charset="0"/>
              </a:rPr>
              <a:pPr eaLnBrk="1" hangingPunct="1"/>
              <a:t>42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46476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E0D88B7-F1E5-4A47-B4CE-50FC4999EB72}" type="slidenum">
              <a:rPr lang="en-US" altLang="en-US" sz="1200">
                <a:latin typeface="Calibri" charset="0"/>
              </a:rPr>
              <a:pPr eaLnBrk="1" hangingPunct="1"/>
              <a:t>44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4213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3236913"/>
            <a:ext cx="7808912" cy="3044825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49263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59053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ABD73C8-E76B-3B4A-BB42-05653721AA96}" type="slidenum">
              <a:rPr lang="en-US" altLang="en-US" sz="1200">
                <a:latin typeface="Calibri" charset="0"/>
              </a:rPr>
              <a:pPr eaLnBrk="1" hangingPunct="1"/>
              <a:t>45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4213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6388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67412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A0DBEAA-6658-7844-9D5D-44299B048E87}" type="slidenum">
              <a:rPr lang="en-US" altLang="en-US" sz="1200">
                <a:latin typeface="Calibri" charset="0"/>
              </a:rPr>
              <a:pPr eaLnBrk="1" hangingPunct="1"/>
              <a:t>46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7392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ACC40A0-2575-2F44-81EF-444F51D7AE71}" type="slidenum">
              <a:rPr lang="en-US" altLang="en-US" sz="1200">
                <a:latin typeface="Calibri" charset="0"/>
              </a:rPr>
              <a:pPr eaLnBrk="1" hangingPunct="1"/>
              <a:t>47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4213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6388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63066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2D9A61F-1365-1E44-ABF8-3FA332DDFCB4}" type="slidenum">
              <a:rPr lang="en-US" altLang="en-US" sz="1200">
                <a:latin typeface="Calibri" charset="0"/>
              </a:rPr>
              <a:pPr eaLnBrk="1" hangingPunct="1"/>
              <a:t>48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4213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6388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36060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05AC5-4291-F748-98CD-D635DF22385B}" type="slidenum">
              <a:rPr lang="en-US" altLang="en-US" smtClean="0"/>
              <a:pPr/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465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05AC5-4291-F748-98CD-D635DF22385B}" type="slidenum">
              <a:rPr lang="en-US" altLang="en-US" smtClean="0"/>
              <a:pPr/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18527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EF759D4-F4BF-F741-8160-F955A4628973}" type="slidenum">
              <a:rPr lang="en-US" altLang="en-US" sz="1200">
                <a:latin typeface="Calibri" charset="0"/>
              </a:rPr>
              <a:pPr eaLnBrk="1" hangingPunct="1"/>
              <a:t>87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4213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6388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32076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</a:t>
            </a:r>
            <a:r>
              <a:rPr lang="en-US" baseline="0" dirty="0" smtClean="0"/>
              <a:t> many of the </a:t>
            </a:r>
            <a:r>
              <a:rPr lang="en-US" b="1" baseline="0" dirty="0" smtClean="0"/>
              <a:t>translators online use </a:t>
            </a:r>
            <a:r>
              <a:rPr lang="en-US" baseline="0" dirty="0" smtClean="0"/>
              <a:t>Statistical Machine Translation.</a:t>
            </a:r>
          </a:p>
          <a:p>
            <a:r>
              <a:rPr lang="en-US" baseline="0" dirty="0" smtClean="0"/>
              <a:t>It’s one of the several types of MT </a:t>
            </a:r>
            <a:r>
              <a:rPr lang="en-US" b="1" baseline="0" dirty="0" smtClean="0"/>
              <a:t>paradigms</a:t>
            </a:r>
          </a:p>
          <a:p>
            <a:r>
              <a:rPr lang="en-US" b="0" baseline="0" dirty="0" smtClean="0"/>
              <a:t>But became very popular in the late 80’s, early 90’s.</a:t>
            </a:r>
          </a:p>
          <a:p>
            <a:r>
              <a:rPr lang="en-US" b="0" baseline="0" dirty="0" smtClean="0"/>
              <a:t>Because it does not require complex linguistic rules,</a:t>
            </a:r>
          </a:p>
          <a:p>
            <a:r>
              <a:rPr lang="en-US" b="0" baseline="0" dirty="0" smtClean="0"/>
              <a:t>Rather is based on statistical analysis f bilingual texts.</a:t>
            </a:r>
          </a:p>
          <a:p>
            <a:r>
              <a:rPr lang="en-US" b="0" baseline="0" dirty="0" smtClean="0"/>
              <a:t>Thus, it’s not bounded to a specific source language target.  And it’s very effective (as long as we have enough training data)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14A43-56C1-6D49-9B30-80F860B4451A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77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</a:t>
            </a:r>
            <a:r>
              <a:rPr lang="en-US" baseline="0" dirty="0" smtClean="0"/>
              <a:t> question, </a:t>
            </a:r>
          </a:p>
          <a:p>
            <a:r>
              <a:rPr lang="en-US" baseline="0" dirty="0" smtClean="0"/>
              <a:t>Who in the audience can read Arabic?</a:t>
            </a:r>
          </a:p>
          <a:p>
            <a:r>
              <a:rPr lang="en-US" baseline="0" dirty="0" smtClean="0"/>
              <a:t>What do you think she’s saying? </a:t>
            </a:r>
          </a:p>
          <a:p>
            <a:r>
              <a:rPr lang="en-US" baseline="0" dirty="0" smtClean="0"/>
              <a:t>Raise your hand if you think that A) </a:t>
            </a:r>
            <a:endParaRPr lang="en-US" dirty="0"/>
          </a:p>
          <a:p>
            <a:r>
              <a:rPr lang="en-US" dirty="0" smtClean="0"/>
              <a:t>B)</a:t>
            </a:r>
          </a:p>
          <a:p>
            <a:r>
              <a:rPr lang="en-US" dirty="0" smtClean="0"/>
              <a:t>….</a:t>
            </a:r>
          </a:p>
          <a:p>
            <a:r>
              <a:rPr lang="en-US" dirty="0" smtClean="0"/>
              <a:t>Well the answer is D.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And we know</a:t>
            </a:r>
            <a:r>
              <a:rPr lang="en-US" baseline="0" dirty="0" smtClean="0"/>
              <a:t> that because we’ve used MT to translate this news article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14A43-56C1-6D49-9B30-80F860B445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750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4088" y="684213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 bwMode="auto">
          <a:xfrm>
            <a:off x="915988" y="4343400"/>
            <a:ext cx="5026025" cy="4116388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70739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00970EA-C17E-ED4E-81AC-2D961DE8B488}" type="slidenum">
              <a:rPr lang="en-US" altLang="en-US" sz="1200">
                <a:latin typeface="Calibri" charset="0"/>
              </a:rPr>
              <a:pPr eaLnBrk="1" hangingPunct="1"/>
              <a:t>94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48291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59966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7639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CD920B1-9A85-AF41-9706-10A42FCB30B6}" type="slidenum">
              <a:rPr lang="en-US" altLang="en-US" sz="1200">
                <a:latin typeface="Calibri" charset="0"/>
              </a:rPr>
              <a:pPr eaLnBrk="1" hangingPunct="1"/>
              <a:t>97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4213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6388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76792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199D0C4-8D6A-F94F-AC01-D66E55A27E5E}" type="slidenum">
              <a:rPr lang="en-US" altLang="en-US" sz="1200">
                <a:latin typeface="Calibri" charset="0"/>
              </a:rPr>
              <a:pPr eaLnBrk="1" hangingPunct="1"/>
              <a:t>98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4213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6388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68119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EF759D4-F4BF-F741-8160-F955A4628973}" type="slidenum">
              <a:rPr lang="en-US" altLang="en-US" sz="1200">
                <a:latin typeface="Calibri" charset="0"/>
              </a:rPr>
              <a:pPr eaLnBrk="1" hangingPunct="1"/>
              <a:t>99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4213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6388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3207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</a:t>
            </a:r>
            <a:r>
              <a:rPr lang="en-US" baseline="0" dirty="0" smtClean="0"/>
              <a:t> of you are familiar with the translation engines available online.</a:t>
            </a:r>
          </a:p>
          <a:p>
            <a:r>
              <a:rPr lang="en-US" baseline="0" dirty="0" smtClean="0"/>
              <a:t>They are a good example of Machine Translation 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14A43-56C1-6D49-9B30-80F860B445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63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that said, Machine</a:t>
            </a:r>
            <a:r>
              <a:rPr lang="en-US" baseline="0" dirty="0" smtClean="0"/>
              <a:t> Translation has come a long way since its beginnings,</a:t>
            </a:r>
          </a:p>
          <a:p>
            <a:r>
              <a:rPr lang="en-US" baseline="0" dirty="0" smtClean="0"/>
              <a:t>Now a days, pretty accurate translations can be obtained for certain language pairs.</a:t>
            </a:r>
          </a:p>
          <a:p>
            <a:r>
              <a:rPr lang="en-US" baseline="0" dirty="0" smtClean="0"/>
              <a:t>But, things aren’t perfect and there is still a long way to go.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14A43-56C1-6D49-9B30-80F860B445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87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0575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401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864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9AB3DD-B40D-EE4D-A86C-6335FC993CBD}" type="datetime1">
              <a:rPr lang="en-US" altLang="en-US"/>
              <a:pPr/>
              <a:t>4/9/15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3206DD-EE75-EF4C-AE0F-E12A22C620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1783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6114D9-EDC2-8747-850C-994C0182D231}" type="datetime1">
              <a:rPr lang="en-US" altLang="en-US"/>
              <a:pPr/>
              <a:t>4/9/15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8F5CE7-FE85-B246-9C2D-7C08D2C6FD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149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174625"/>
            <a:ext cx="2228850" cy="5951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74625"/>
            <a:ext cx="6534150" cy="5951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9A59E3-AE2A-3740-AB9E-F50F684F58E8}" type="datetime1">
              <a:rPr lang="en-US" altLang="en-US"/>
              <a:pPr/>
              <a:t>4/9/15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73A54E-8D75-184A-95AA-2958788034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937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25" y="174625"/>
            <a:ext cx="6569075" cy="895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247775"/>
            <a:ext cx="4381500" cy="48783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47775"/>
            <a:ext cx="4381500" cy="48783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69B34E-E97C-DA4C-896B-0A26C15785CF}" type="datetime1">
              <a:rPr lang="en-US" altLang="en-US"/>
              <a:pPr/>
              <a:t>4/9/15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E8D1DA-A99A-B34B-9B5A-3952B35B7E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6371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25" y="174625"/>
            <a:ext cx="6569075" cy="895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247775"/>
            <a:ext cx="4381500" cy="48783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247775"/>
            <a:ext cx="43815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0" y="3762375"/>
            <a:ext cx="4381500" cy="23637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5D1715-E4B9-8845-B66C-DF24437A3D2F}" type="datetime1">
              <a:rPr lang="en-US" altLang="en-US"/>
              <a:pPr/>
              <a:t>4/9/15</a:t>
            </a:fld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8593A-F8B5-CD4C-AB68-BB69BBCC33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7495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25" y="174625"/>
            <a:ext cx="6569075" cy="895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247775"/>
            <a:ext cx="4381500" cy="48783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1247775"/>
            <a:ext cx="4381500" cy="48783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FC04AF-FEA6-4F4A-90E8-18FF008AACF7}" type="datetime1">
              <a:rPr lang="en-US" altLang="en-US"/>
              <a:pPr/>
              <a:t>4/9/15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7EA4B8-0EF8-E24D-AAD6-95DCD82E56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218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25" y="174625"/>
            <a:ext cx="6569075" cy="895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247775"/>
            <a:ext cx="89154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3762375"/>
            <a:ext cx="8915400" cy="23637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6C738B-F17D-AF4F-BD67-36ECA689979D}" type="datetime1">
              <a:rPr lang="en-US" altLang="en-US"/>
              <a:pPr/>
              <a:t>4/9/15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87FEAF-3D42-2F4A-8B9C-415509DBF4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2160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: Title and Bullets - Green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2684" y="279401"/>
            <a:ext cx="9324007" cy="721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ern="1200">
                <a:solidFill>
                  <a:schemeClr val="tx1"/>
                </a:solidFill>
                <a:latin typeface="Arial Black"/>
              </a:defRPr>
            </a:lvl1pPr>
          </a:lstStyle>
          <a:p>
            <a:pPr lvl="0"/>
            <a:r>
              <a:rPr lang="en-GB" dirty="0" smtClean="0"/>
              <a:t>Click to edit Master text styles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02684" y="1163638"/>
            <a:ext cx="9324007" cy="442595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</a:defRPr>
            </a:lvl1pPr>
            <a:lvl2pPr marL="742950" indent="-285750"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>
              <a:buFont typeface="Arial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7727020" y="6021389"/>
            <a:ext cx="1900376" cy="3286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000">
                <a:solidFill>
                  <a:srgbClr val="BBA67A"/>
                </a:solidFill>
              </a:defRPr>
            </a:lvl1pPr>
            <a:lvl2pPr marL="457200" indent="0" algn="l">
              <a:buNone/>
              <a:defRPr sz="1000">
                <a:solidFill>
                  <a:srgbClr val="BBA67A"/>
                </a:solidFill>
              </a:defRPr>
            </a:lvl2pPr>
            <a:lvl3pPr marL="914400" indent="0" algn="l">
              <a:buNone/>
              <a:defRPr sz="1000">
                <a:solidFill>
                  <a:srgbClr val="BBA67A"/>
                </a:solidFill>
              </a:defRPr>
            </a:lvl3pPr>
            <a:lvl4pPr marL="1371600" indent="0" algn="l">
              <a:buNone/>
              <a:defRPr sz="1000">
                <a:solidFill>
                  <a:srgbClr val="BBA67A"/>
                </a:solidFill>
              </a:defRPr>
            </a:lvl4pPr>
            <a:lvl5pPr marL="1828800" indent="0" algn="l">
              <a:buNone/>
              <a:defRPr sz="1000">
                <a:solidFill>
                  <a:srgbClr val="BBA67A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4962980" y="6350001"/>
            <a:ext cx="4664414" cy="3635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000">
                <a:solidFill>
                  <a:srgbClr val="BBA67A"/>
                </a:solidFill>
              </a:defRPr>
            </a:lvl1pPr>
            <a:lvl2pPr marL="457200" indent="0" algn="r">
              <a:buNone/>
              <a:defRPr sz="1000">
                <a:solidFill>
                  <a:srgbClr val="BBA67A"/>
                </a:solidFill>
              </a:defRPr>
            </a:lvl2pPr>
            <a:lvl3pPr marL="914400" indent="0" algn="r">
              <a:buNone/>
              <a:defRPr sz="1000">
                <a:solidFill>
                  <a:srgbClr val="BBA67A"/>
                </a:solidFill>
              </a:defRPr>
            </a:lvl3pPr>
            <a:lvl4pPr marL="1371600" indent="0" algn="r">
              <a:buNone/>
              <a:defRPr sz="1000">
                <a:solidFill>
                  <a:srgbClr val="BBA67A"/>
                </a:solidFill>
              </a:defRPr>
            </a:lvl4pPr>
            <a:lvl5pPr marL="1828800" indent="0" algn="r">
              <a:buNone/>
              <a:defRPr sz="1000">
                <a:solidFill>
                  <a:srgbClr val="BBA67A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2981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267" y="228600"/>
            <a:ext cx="84201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95300" y="1066800"/>
            <a:ext cx="8860367" cy="49911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8313" y="6229350"/>
            <a:ext cx="2063750" cy="4572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3725" y="6292850"/>
            <a:ext cx="4870450" cy="4572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Stephan Vogel - Machine Translation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2450" y="6292850"/>
            <a:ext cx="1182688" cy="4572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F5C604F6-0016-984A-9472-4D31354426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7087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23875" y="3149600"/>
            <a:ext cx="2425700" cy="1016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000">
                <a:solidFill>
                  <a:schemeClr val="bg1"/>
                </a:solidFill>
              </a:rPr>
              <a:t>Tornado Tower, Floors 13 &amp; 18</a:t>
            </a:r>
          </a:p>
          <a:p>
            <a:pPr eaLnBrk="1" hangingPunct="1"/>
            <a:r>
              <a:rPr lang="en-US" altLang="en-US" sz="1000">
                <a:solidFill>
                  <a:schemeClr val="bg1"/>
                </a:solidFill>
              </a:rPr>
              <a:t>West Bay, Doha - Qatar</a:t>
            </a:r>
          </a:p>
          <a:p>
            <a:pPr eaLnBrk="1" hangingPunct="1"/>
            <a:r>
              <a:rPr lang="en-US" altLang="en-US" sz="1000">
                <a:solidFill>
                  <a:schemeClr val="bg1"/>
                </a:solidFill>
              </a:rPr>
              <a:t>Tel +974 4454 1426 </a:t>
            </a:r>
          </a:p>
          <a:p>
            <a:pPr eaLnBrk="1" hangingPunct="1"/>
            <a:r>
              <a:rPr lang="en-US" altLang="en-US" sz="1000">
                <a:solidFill>
                  <a:schemeClr val="bg1"/>
                </a:solidFill>
              </a:rPr>
              <a:t>Fax +974 4454 0630</a:t>
            </a:r>
          </a:p>
          <a:p>
            <a:pPr eaLnBrk="1" hangingPunct="1"/>
            <a:endParaRPr lang="en-US" altLang="en-US" sz="100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1000">
                <a:solidFill>
                  <a:schemeClr val="bg1"/>
                </a:solidFill>
              </a:rPr>
              <a:t>www.qcri.qa</a:t>
            </a:r>
          </a:p>
        </p:txBody>
      </p:sp>
    </p:spTree>
    <p:extLst>
      <p:ext uri="{BB962C8B-B14F-4D97-AF65-F5344CB8AC3E}">
        <p14:creationId xmlns:p14="http://schemas.microsoft.com/office/powerpoint/2010/main" val="630668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EB1656-05FC-3447-A74D-4CE0F26BDF75}" type="datetime1">
              <a:rPr lang="en-US" altLang="en-US"/>
              <a:pPr/>
              <a:t>4/9/15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6BE8ED-2B3E-274D-BD80-69F5815CB6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340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557D99-D8A0-6F4C-9DEA-E9907BF5538E}" type="datetime1">
              <a:rPr lang="en-US" altLang="en-US"/>
              <a:pPr/>
              <a:t>4/9/15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83AE0E-101D-B94F-B38F-7ACE636197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735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247775"/>
            <a:ext cx="4381500" cy="4878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47775"/>
            <a:ext cx="4381500" cy="4878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3F6C2A-164D-6045-BB64-B79CBE346484}" type="datetime1">
              <a:rPr lang="en-US" altLang="en-US"/>
              <a:pPr/>
              <a:t>4/9/15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89413B-3651-C449-9A40-C8F251B5DC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5256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9CC266-2E39-784A-A619-5C3CA1B39D0A}" type="datetime1">
              <a:rPr lang="en-US" altLang="en-US"/>
              <a:pPr/>
              <a:t>4/9/15</a:t>
            </a:fld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9DEE3-C4C7-614A-A44F-580FAA116B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280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9B29C0-CCE1-7E4E-BDD8-80C50CF6F97A}" type="datetime1">
              <a:rPr lang="en-US" altLang="en-US"/>
              <a:pPr/>
              <a:t>4/9/15</a:t>
            </a:fld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CC9C39-5B49-424E-BAE6-BDBB1F5C66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6942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DE79C-ED5F-D44A-8EC4-25CA79F97E9D}" type="datetime1">
              <a:rPr lang="en-US" altLang="en-US"/>
              <a:pPr/>
              <a:t>4/9/15</a:t>
            </a:fld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E99C9A-0996-2F46-8B18-5EC25BE236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4688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2884A0-5D79-214E-A78F-5C871015D844}" type="datetime1">
              <a:rPr lang="en-US" altLang="en-US"/>
              <a:pPr/>
              <a:t>4/9/15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C26C4F-AFC5-FF41-8398-A8CFA0B1EF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0108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B48887-12AC-4D47-B901-01B5D11AD58C}" type="datetime1">
              <a:rPr lang="en-US" altLang="en-US"/>
              <a:pPr/>
              <a:t>4/9/15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D8819D-EEF6-5F42-94C3-1795FBA3EC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6288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41625" y="174625"/>
            <a:ext cx="6569075" cy="8953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74746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247775"/>
            <a:ext cx="8915400" cy="48783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fld id="{485CBAF3-B494-9B4F-88F4-AAA2E7412A74}" type="datetime1">
              <a:rPr lang="en-US" altLang="en-US"/>
              <a:pPr/>
              <a:t>4/9/15</a:t>
            </a:fld>
            <a:endParaRPr lang="en-US" alt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endParaRPr lang="en-US" altLang="en-US"/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97EC7B8F-DEC9-D34A-BB21-011F274DE25D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31" name="Picture 3" descr="Logo.png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02" t="35472"/>
          <a:stretch>
            <a:fillRect/>
          </a:stretch>
        </p:blipFill>
        <p:spPr bwMode="auto">
          <a:xfrm>
            <a:off x="120650" y="153988"/>
            <a:ext cx="27209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Line 8"/>
          <p:cNvSpPr>
            <a:spLocks noChangeShapeType="1"/>
          </p:cNvSpPr>
          <p:nvPr userDrawn="1"/>
        </p:nvSpPr>
        <p:spPr bwMode="auto">
          <a:xfrm>
            <a:off x="0" y="1058863"/>
            <a:ext cx="9906000" cy="0"/>
          </a:xfrm>
          <a:prstGeom prst="line">
            <a:avLst/>
          </a:prstGeom>
          <a:noFill/>
          <a:ln w="38100">
            <a:solidFill>
              <a:srgbClr val="74746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2" r:id="rId5"/>
    <p:sldLayoutId id="2147484213" r:id="rId6"/>
    <p:sldLayoutId id="2147484214" r:id="rId7"/>
    <p:sldLayoutId id="2147484215" r:id="rId8"/>
    <p:sldLayoutId id="2147484216" r:id="rId9"/>
    <p:sldLayoutId id="2147484217" r:id="rId10"/>
    <p:sldLayoutId id="2147484218" r:id="rId11"/>
    <p:sldLayoutId id="2147484219" r:id="rId12"/>
    <p:sldLayoutId id="2147484220" r:id="rId13"/>
    <p:sldLayoutId id="2147484221" r:id="rId14"/>
    <p:sldLayoutId id="2147484222" r:id="rId15"/>
    <p:sldLayoutId id="2147484225" r:id="rId16"/>
    <p:sldLayoutId id="2147484227" r:id="rId17"/>
  </p:sldLayoutIdLst>
  <p:hf hdr="0" ft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24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Back Cover-05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 userDrawn="1"/>
        </p:nvSpPr>
        <p:spPr>
          <a:xfrm>
            <a:off x="7812088" y="6438900"/>
            <a:ext cx="1827212" cy="18415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600">
                <a:solidFill>
                  <a:schemeClr val="bg1"/>
                </a:solidFill>
              </a:rPr>
              <a:t>2011 © Copyright QCRI. Confidential document.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3" r:id="rId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1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4" Type="http://schemas.openxmlformats.org/officeDocument/2006/relationships/image" Target="../media/image33.w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6" Type="http://schemas.openxmlformats.org/officeDocument/2006/relationships/image" Target="../media/image9.png"/><Relationship Id="rId7" Type="http://schemas.microsoft.com/office/2007/relationships/hdphoto" Target="../media/hdphoto2.wdp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4" Type="http://schemas.openxmlformats.org/officeDocument/2006/relationships/image" Target="../media/image35.wmf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38.png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1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tif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tiff"/><Relationship Id="rId5" Type="http://schemas.openxmlformats.org/officeDocument/2006/relationships/image" Target="../media/image82.tiff"/><Relationship Id="rId6" Type="http://schemas.openxmlformats.org/officeDocument/2006/relationships/image" Target="../media/image83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9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91.png"/><Relationship Id="rId5" Type="http://schemas.openxmlformats.org/officeDocument/2006/relationships/image" Target="../media/image9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emf"/><Relationship Id="rId3" Type="http://schemas.openxmlformats.org/officeDocument/2006/relationships/chart" Target="../charts/char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9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00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6133" y="4877139"/>
            <a:ext cx="4578880" cy="1591394"/>
          </a:xfrm>
          <a:solidFill>
            <a:srgbClr val="4A452A">
              <a:alpha val="83137"/>
            </a:srgbClr>
          </a:solidFill>
          <a:ln>
            <a:solidFill>
              <a:schemeClr val="bg2">
                <a:lumMod val="90000"/>
              </a:schemeClr>
            </a:solidFill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>
              <a:buFont typeface="Arial" charset="0"/>
              <a:buNone/>
              <a:defRPr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	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ＭＳ Ｐゴシック" charset="0"/>
                <a:cs typeface="ＭＳ Ｐゴシック" charset="0"/>
              </a:rPr>
              <a:t>Stephan Vogel, 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ＭＳ Ｐゴシック" charset="0"/>
                <a:cs typeface="ＭＳ Ｐゴシック" charset="0"/>
              </a:rPr>
              <a:t>QCRI</a:t>
            </a:r>
          </a:p>
          <a:p>
            <a:pPr algn="r">
              <a:buFont typeface="Arial" charset="0"/>
              <a:buNone/>
              <a:defRPr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ＭＳ Ｐゴシック" charset="0"/>
                <a:cs typeface="ＭＳ Ｐゴシック" charset="0"/>
              </a:rPr>
              <a:t>Francisco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ＭＳ Ｐゴシック" charset="0"/>
                <a:cs typeface="ＭＳ Ｐゴシック" charset="0"/>
              </a:rPr>
              <a:t>Guzmán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ＭＳ Ｐゴシック" charset="0"/>
                <a:cs typeface="ＭＳ Ｐゴシック" charset="0"/>
              </a:rPr>
              <a:t>, QCR</a:t>
            </a:r>
          </a:p>
          <a:p>
            <a:pPr algn="r">
              <a:buFont typeface="Arial" charset="0"/>
              <a:buNone/>
              <a:defRPr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ＭＳ Ｐゴシック" charset="0"/>
                <a:cs typeface="ＭＳ Ｐゴシック" charset="0"/>
              </a:rPr>
              <a:t>*with great help of QCRI’s MT team </a:t>
            </a:r>
            <a:endParaRPr lang="en-US" sz="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ＭＳ Ｐゴシック" charset="0"/>
              <a:cs typeface="ＭＳ Ｐゴシック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6286500" y="431120"/>
            <a:ext cx="3338513" cy="1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 b="1" dirty="0" smtClean="0">
                <a:solidFill>
                  <a:schemeClr val="bg2">
                    <a:lumMod val="90000"/>
                  </a:schemeClr>
                </a:solidFill>
              </a:rPr>
              <a:t>TII - </a:t>
            </a:r>
            <a:r>
              <a:rPr lang="en-US" sz="1600" b="1" dirty="0">
                <a:solidFill>
                  <a:schemeClr val="bg2">
                    <a:lumMod val="90000"/>
                  </a:schemeClr>
                </a:solidFill>
              </a:rPr>
              <a:t>Sixth Annual International Translation Conference</a:t>
            </a:r>
          </a:p>
          <a:p>
            <a:pPr defTabSz="914400" eaLnBrk="1" hangingPunct="1"/>
            <a:endParaRPr lang="en-US" altLang="en-US" sz="500" dirty="0">
              <a:solidFill>
                <a:schemeClr val="bg2">
                  <a:lumMod val="90000"/>
                </a:schemeClr>
              </a:solidFill>
            </a:endParaRPr>
          </a:p>
          <a:p>
            <a:pPr defTabSz="914400" eaLnBrk="1" hangingPunct="1"/>
            <a:r>
              <a:rPr lang="en-US" altLang="en-US" sz="1600" dirty="0">
                <a:solidFill>
                  <a:schemeClr val="bg2">
                    <a:lumMod val="90000"/>
                  </a:schemeClr>
                </a:solidFill>
              </a:rPr>
              <a:t>Doha, Qatar</a:t>
            </a:r>
          </a:p>
          <a:p>
            <a:pPr defTabSz="914400" eaLnBrk="1" hangingPunct="1"/>
            <a:r>
              <a:rPr lang="en-US" altLang="en-US" sz="1600" dirty="0" smtClean="0">
                <a:solidFill>
                  <a:schemeClr val="bg2">
                    <a:lumMod val="90000"/>
                  </a:schemeClr>
                </a:solidFill>
              </a:rPr>
              <a:t>March 23 2015</a:t>
            </a:r>
            <a:endParaRPr lang="en-US" altLang="en-US" sz="16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5" y="209550"/>
            <a:ext cx="401955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404938"/>
            <a:ext cx="3819525" cy="116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7175" y="1905000"/>
            <a:ext cx="9294359" cy="13335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Machine Translation: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alt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altLang="en-US" sz="3600" b="1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altLang="en-US" sz="3200" b="1" dirty="0" smtClean="0">
                <a:solidFill>
                  <a:schemeClr val="bg2">
                    <a:lumMod val="90000"/>
                  </a:schemeClr>
                </a:solidFill>
              </a:rPr>
              <a:t>A Game Changer for the Translation Professionals?</a:t>
            </a:r>
            <a:endParaRPr lang="en-US" altLang="en-US" sz="3200" b="1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57D99-D8A0-6F4C-9DEA-E9907BF5538E}" type="datetime1">
              <a:rPr lang="en-US" altLang="en-US" smtClean="0"/>
              <a:pPr/>
              <a:t>4/9/15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3AE0E-101D-B94F-B38F-7ACE636197BE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301750" y="3032125"/>
            <a:ext cx="74609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Let’s start with an example</a:t>
            </a:r>
            <a:endParaRPr lang="en-US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5360106" y="3821668"/>
            <a:ext cx="3044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nd use pen &amp; paper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74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ate Placeholder 4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61C6418-6B73-374E-9774-EC2A3B7DD7C1}" type="datetime1">
              <a:rPr lang="en-US" altLang="en-US" sz="1400"/>
              <a:pPr/>
              <a:t>4/9/15</a:t>
            </a:fld>
            <a:endParaRPr lang="en-US" altLang="en-US" sz="1400"/>
          </a:p>
        </p:txBody>
      </p:sp>
      <p:sp>
        <p:nvSpPr>
          <p:cNvPr id="28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FBF6573-5DA9-C047-A6D1-CA264B41D632}" type="slidenum">
              <a:rPr lang="en-US" altLang="en-US" sz="1400"/>
              <a:pPr/>
              <a:t>11</a:t>
            </a:fld>
            <a:endParaRPr lang="en-US" altLang="en-US" sz="1400"/>
          </a:p>
        </p:txBody>
      </p:sp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Deciphering Example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066800"/>
            <a:ext cx="8585200" cy="5486400"/>
          </a:xfrm>
        </p:spPr>
        <p:txBody>
          <a:bodyPr/>
          <a:lstStyle/>
          <a:p>
            <a:pPr eaLnBrk="1" hangingPunct="1"/>
            <a:r>
              <a:rPr lang="en-US" altLang="en-US" sz="2000"/>
              <a:t>Parallel Corpus (some characters adapted)</a:t>
            </a:r>
          </a:p>
          <a:p>
            <a:pPr lvl="1" eaLnBrk="1" hangingPunct="1">
              <a:buFontTx/>
              <a:buNone/>
            </a:pPr>
            <a:endParaRPr lang="en-US" altLang="en-US" sz="1800"/>
          </a:p>
          <a:p>
            <a:pPr lvl="4" eaLnBrk="1" hangingPunct="1"/>
            <a:endParaRPr lang="en-US" altLang="en-US" sz="700"/>
          </a:p>
          <a:p>
            <a:pPr eaLnBrk="1" hangingPunct="1"/>
            <a:endParaRPr lang="en-US" altLang="en-US" sz="1600"/>
          </a:p>
          <a:p>
            <a:pPr eaLnBrk="1" hangingPunct="1"/>
            <a:endParaRPr lang="en-US" altLang="en-US" sz="1600"/>
          </a:p>
          <a:p>
            <a:pPr eaLnBrk="1" hangingPunct="1"/>
            <a:endParaRPr lang="en-US" altLang="en-US" sz="1600"/>
          </a:p>
          <a:p>
            <a:pPr eaLnBrk="1" hangingPunct="1"/>
            <a:endParaRPr lang="en-US" altLang="en-US" sz="1600"/>
          </a:p>
          <a:p>
            <a:pPr eaLnBrk="1" hangingPunct="1"/>
            <a:endParaRPr lang="en-US" altLang="en-US" sz="1600"/>
          </a:p>
          <a:p>
            <a:pPr eaLnBrk="1" hangingPunct="1"/>
            <a:endParaRPr lang="en-US" altLang="en-US" sz="1600"/>
          </a:p>
          <a:p>
            <a:pPr eaLnBrk="1" hangingPunct="1"/>
            <a:r>
              <a:rPr lang="en-US" altLang="en-US" sz="2000"/>
              <a:t>Can we build a lexicon from these sentence pairs?</a:t>
            </a:r>
          </a:p>
          <a:p>
            <a:pPr eaLnBrk="1" hangingPunct="1"/>
            <a:r>
              <a:rPr lang="en-US" altLang="en-US" sz="2000"/>
              <a:t>Observations:</a:t>
            </a:r>
          </a:p>
          <a:p>
            <a:pPr lvl="1" eaLnBrk="1" hangingPunct="1"/>
            <a:r>
              <a:rPr lang="en-US" altLang="en-US" sz="1800"/>
              <a:t>Apinaye:   Kukre (1) Ape (5), </a:t>
            </a:r>
            <a:br>
              <a:rPr lang="en-US" altLang="en-US" sz="1800"/>
            </a:br>
            <a:r>
              <a:rPr lang="en-US" altLang="en-US" sz="1800"/>
              <a:t>English:    The (6), works (5)</a:t>
            </a:r>
            <a:br>
              <a:rPr lang="en-US" altLang="en-US" sz="1800"/>
            </a:br>
            <a:r>
              <a:rPr lang="en-US" altLang="en-US" sz="1800"/>
              <a:t>Aha!  -&gt; first guess: Ape – works</a:t>
            </a:r>
          </a:p>
          <a:p>
            <a:pPr lvl="1" eaLnBrk="1" hangingPunct="1"/>
            <a:r>
              <a:rPr lang="en-US" altLang="en-US" sz="1800"/>
              <a:t>monkey in 1, 3; child in 2, 4; man in 4, 6</a:t>
            </a:r>
            <a:br>
              <a:rPr lang="en-US" altLang="en-US" sz="1800"/>
            </a:br>
            <a:r>
              <a:rPr lang="en-US" altLang="en-US" sz="1800"/>
              <a:t>different distribution over corpus:  do we find words with similar distribution on the Apinaye side?</a:t>
            </a:r>
          </a:p>
        </p:txBody>
      </p:sp>
      <p:graphicFrame>
        <p:nvGraphicFramePr>
          <p:cNvPr id="171012" name="Group 4"/>
          <p:cNvGraphicFramePr>
            <a:graphicFrameLocks noGrp="1"/>
          </p:cNvGraphicFramePr>
          <p:nvPr>
            <p:ph sz="half" idx="2"/>
          </p:nvPr>
        </p:nvGraphicFramePr>
        <p:xfrm>
          <a:off x="982663" y="1493838"/>
          <a:ext cx="6396037" cy="2012950"/>
        </p:xfrm>
        <a:graphic>
          <a:graphicData uri="http://schemas.openxmlformats.org/drawingml/2006/table">
            <a:tbl>
              <a:tblPr/>
              <a:tblGrid>
                <a:gridCol w="2894012"/>
                <a:gridCol w="3502025"/>
              </a:tblGrid>
              <a:tr h="335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Kukre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kokoi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monkey eats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Ape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kra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child works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Ape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kokoi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rats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big monkey works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Ape mi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mets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good man works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Ape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mets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kra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child works well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Ape punui mi pinjets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old man works badly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Date Placeholder 5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078B592-2D70-AD4F-B5CE-086DEF944FBD}" type="datetime1">
              <a:rPr lang="en-US" altLang="en-US" sz="1400"/>
              <a:pPr/>
              <a:t>4/9/15</a:t>
            </a:fld>
            <a:endParaRPr lang="en-US" altLang="en-US" sz="1400"/>
          </a:p>
        </p:txBody>
      </p:sp>
      <p:sp>
        <p:nvSpPr>
          <p:cNvPr id="70" name="Slide Number Placeholder 7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6943923-7EF6-FA4C-98EE-1030970ADCED}" type="slidenum">
              <a:rPr lang="en-US" altLang="en-US" sz="1400"/>
              <a:pPr/>
              <a:t>12</a:t>
            </a:fld>
            <a:endParaRPr lang="en-US" altLang="en-US" sz="1400"/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39738" y="228600"/>
            <a:ext cx="9053512" cy="533400"/>
          </a:xfrm>
        </p:spPr>
        <p:txBody>
          <a:bodyPr/>
          <a:lstStyle/>
          <a:p>
            <a:pPr eaLnBrk="1" hangingPunct="1"/>
            <a:r>
              <a:rPr lang="en-US" altLang="en-US"/>
              <a:t>… Vocabularies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066800"/>
            <a:ext cx="8915400" cy="45720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n-US" sz="2000" smtClean="0">
                <a:cs typeface="+mn-cs"/>
              </a:rPr>
              <a:t>Corpus                                                       Vocabularies</a:t>
            </a:r>
          </a:p>
        </p:txBody>
      </p:sp>
      <p:graphicFrame>
        <p:nvGraphicFramePr>
          <p:cNvPr id="173060" name="Group 4"/>
          <p:cNvGraphicFramePr>
            <a:graphicFrameLocks noGrp="1"/>
          </p:cNvGraphicFramePr>
          <p:nvPr>
            <p:ph sz="quarter" idx="3"/>
          </p:nvPr>
        </p:nvGraphicFramePr>
        <p:xfrm>
          <a:off x="468313" y="1524000"/>
          <a:ext cx="4402137" cy="1828800"/>
        </p:xfrm>
        <a:graphic>
          <a:graphicData uri="http://schemas.openxmlformats.org/drawingml/2006/table">
            <a:tbl>
              <a:tblPr/>
              <a:tblGrid>
                <a:gridCol w="1992312"/>
                <a:gridCol w="2409825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Kukre kokoi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monkey eats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Ape kra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child works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Ape kokoi rats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big monkey works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Ape mi mets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good man works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Ape mets kra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child works well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Ape punui mi pinjets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old man works badly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3083" name="Group 27"/>
          <p:cNvGraphicFramePr>
            <a:graphicFrameLocks noGrp="1"/>
          </p:cNvGraphicFramePr>
          <p:nvPr>
            <p:ph sz="quarter" idx="2"/>
          </p:nvPr>
        </p:nvGraphicFramePr>
        <p:xfrm>
          <a:off x="5200650" y="1524000"/>
          <a:ext cx="4375150" cy="3657600"/>
        </p:xfrm>
        <a:graphic>
          <a:graphicData uri="http://schemas.openxmlformats.org/drawingml/2006/table">
            <a:tbl>
              <a:tblPr/>
              <a:tblGrid>
                <a:gridCol w="2187575"/>
                <a:gridCol w="2187575"/>
              </a:tblGrid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Apinaye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English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kukre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The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kokoi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monkey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ape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eats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kra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child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rats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works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big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good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punui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pinjets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well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badly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3124" name="Rectangle 68"/>
          <p:cNvSpPr>
            <a:spLocks noChangeArrowheads="1"/>
          </p:cNvSpPr>
          <p:nvPr/>
        </p:nvSpPr>
        <p:spPr bwMode="auto">
          <a:xfrm>
            <a:off x="330200" y="4164013"/>
            <a:ext cx="8915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 hangingPunct="1">
              <a:spcBef>
                <a:spcPct val="20000"/>
              </a:spcBef>
              <a:buFont typeface="Wingdings" charset="2"/>
              <a:buChar char="§"/>
            </a:pPr>
            <a:r>
              <a:rPr lang="en-US" altLang="en-US" sz="2000"/>
              <a:t>Observations:</a:t>
            </a:r>
          </a:p>
          <a:p>
            <a:pPr lvl="1" defTabSz="914400"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800"/>
              <a:t> 9 Apinaye words, 11 English words</a:t>
            </a:r>
          </a:p>
          <a:p>
            <a:pPr lvl="4" defTabSz="914400" eaLnBrk="1" hangingPunct="1">
              <a:spcBef>
                <a:spcPct val="20000"/>
              </a:spcBef>
              <a:buFontTx/>
              <a:buChar char="»"/>
            </a:pPr>
            <a:endParaRPr lang="en-US" altLang="en-US" sz="900"/>
          </a:p>
          <a:p>
            <a:pPr defTabSz="914400" eaLnBrk="1" hangingPunct="1">
              <a:spcBef>
                <a:spcPct val="20000"/>
              </a:spcBef>
              <a:buFont typeface="Wingdings" charset="2"/>
              <a:buChar char="§"/>
            </a:pPr>
            <a:r>
              <a:rPr lang="en-US" altLang="en-US" sz="2000"/>
              <a:t>Expectations:</a:t>
            </a:r>
          </a:p>
          <a:p>
            <a:pPr lvl="1" defTabSz="914400"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800"/>
              <a:t>English words without translation?</a:t>
            </a:r>
          </a:p>
          <a:p>
            <a:pPr lvl="1" defTabSz="914400"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800"/>
              <a:t>Apinaye words corresponding to more then 1 English word?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Date Placeholder 5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A9BBCD5-4F94-444D-9F87-968B30FB75BD}" type="datetime1">
              <a:rPr lang="en-US" altLang="en-US" sz="1400"/>
              <a:pPr/>
              <a:t>4/9/15</a:t>
            </a:fld>
            <a:endParaRPr lang="en-US" altLang="en-US" sz="1400"/>
          </a:p>
        </p:txBody>
      </p:sp>
      <p:sp>
        <p:nvSpPr>
          <p:cNvPr id="96" name="Slide Number Placeholder 7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BEFF8FA-38C1-C142-8F2B-6434FB97A9D8}" type="slidenum">
              <a:rPr lang="en-US" altLang="en-US" sz="1400"/>
              <a:pPr/>
              <a:t>13</a:t>
            </a:fld>
            <a:endParaRPr lang="en-US" altLang="en-US" sz="1400"/>
          </a:p>
        </p:txBody>
      </p:sp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39738" y="228600"/>
            <a:ext cx="9053512" cy="533400"/>
          </a:xfrm>
        </p:spPr>
        <p:txBody>
          <a:bodyPr/>
          <a:lstStyle/>
          <a:p>
            <a:pPr eaLnBrk="1" hangingPunct="1"/>
            <a:r>
              <a:rPr lang="en-US" altLang="en-US"/>
              <a:t>… Word Frequencies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066800"/>
            <a:ext cx="9245600" cy="45720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n-US" sz="2000" smtClean="0">
                <a:cs typeface="+mn-cs"/>
              </a:rPr>
              <a:t>Corpus                                                       Vocabularies, with frequencies</a:t>
            </a:r>
          </a:p>
        </p:txBody>
      </p:sp>
      <p:graphicFrame>
        <p:nvGraphicFramePr>
          <p:cNvPr id="175108" name="Group 4"/>
          <p:cNvGraphicFramePr>
            <a:graphicFrameLocks noGrp="1"/>
          </p:cNvGraphicFramePr>
          <p:nvPr>
            <p:ph sz="quarter" idx="2"/>
          </p:nvPr>
        </p:nvGraphicFramePr>
        <p:xfrm>
          <a:off x="5200650" y="1524000"/>
          <a:ext cx="4375150" cy="3657600"/>
        </p:xfrm>
        <a:graphic>
          <a:graphicData uri="http://schemas.openxmlformats.org/drawingml/2006/table">
            <a:tbl>
              <a:tblPr/>
              <a:tblGrid>
                <a:gridCol w="1447800"/>
                <a:gridCol w="660400"/>
                <a:gridCol w="1511300"/>
                <a:gridCol w="755650"/>
              </a:tblGrid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Apinaye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English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kukre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The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kokoi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monkey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ape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eats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kra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child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rats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works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big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good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punui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pinjets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well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badly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5175" name="Group 71"/>
          <p:cNvGraphicFramePr>
            <a:graphicFrameLocks noGrp="1"/>
          </p:cNvGraphicFramePr>
          <p:nvPr/>
        </p:nvGraphicFramePr>
        <p:xfrm>
          <a:off x="468313" y="1524000"/>
          <a:ext cx="4402137" cy="1828800"/>
        </p:xfrm>
        <a:graphic>
          <a:graphicData uri="http://schemas.openxmlformats.org/drawingml/2006/table">
            <a:tbl>
              <a:tblPr/>
              <a:tblGrid>
                <a:gridCol w="1992312"/>
                <a:gridCol w="2409825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Kukre kokoi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monkey eats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Ape kra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child works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Ape kokoi rats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big monkey works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Ape mi mets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good man works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Ape mets kra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child works well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Ape punui mi pinjets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old man works badly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5198" name="Rectangle 94"/>
          <p:cNvSpPr>
            <a:spLocks noChangeArrowheads="1"/>
          </p:cNvSpPr>
          <p:nvPr/>
        </p:nvSpPr>
        <p:spPr bwMode="auto">
          <a:xfrm>
            <a:off x="417513" y="3646488"/>
            <a:ext cx="8915400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 hangingPunct="1">
              <a:spcBef>
                <a:spcPct val="20000"/>
              </a:spcBef>
              <a:buFont typeface="Wingdings" charset="2"/>
              <a:buChar char="§"/>
            </a:pPr>
            <a:r>
              <a:rPr lang="en-US" altLang="en-US" sz="2000"/>
              <a:t>Suggestions:</a:t>
            </a:r>
          </a:p>
          <a:p>
            <a:pPr lvl="1" defTabSz="914400" eaLnBrk="1" hangingPunct="1">
              <a:spcBef>
                <a:spcPct val="20000"/>
              </a:spcBef>
              <a:buFontTx/>
              <a:buChar char="–"/>
            </a:pPr>
            <a:r>
              <a:rPr lang="ja-JP" altLang="en-US" sz="1800"/>
              <a:t>‘</a:t>
            </a:r>
            <a:r>
              <a:rPr lang="en-US" altLang="ja-JP" sz="1800"/>
              <a:t>ape</a:t>
            </a:r>
            <a:r>
              <a:rPr lang="ja-JP" altLang="en-US" sz="1800"/>
              <a:t>’</a:t>
            </a:r>
            <a:r>
              <a:rPr lang="en-US" altLang="ja-JP" sz="1800"/>
              <a:t> (5) could align to </a:t>
            </a:r>
            <a:br>
              <a:rPr lang="en-US" altLang="ja-JP" sz="1800"/>
            </a:br>
            <a:r>
              <a:rPr lang="ja-JP" altLang="en-US" sz="1800"/>
              <a:t>‘</a:t>
            </a:r>
            <a:r>
              <a:rPr lang="en-US" altLang="ja-JP" sz="1800"/>
              <a:t>The</a:t>
            </a:r>
            <a:r>
              <a:rPr lang="ja-JP" altLang="en-US" sz="1800"/>
              <a:t>’</a:t>
            </a:r>
            <a:r>
              <a:rPr lang="en-US" altLang="ja-JP" sz="1800"/>
              <a:t> (6) or </a:t>
            </a:r>
            <a:r>
              <a:rPr lang="ja-JP" altLang="en-US" sz="1800"/>
              <a:t>‘</a:t>
            </a:r>
            <a:r>
              <a:rPr lang="en-US" altLang="ja-JP" sz="1800"/>
              <a:t>works</a:t>
            </a:r>
            <a:r>
              <a:rPr lang="ja-JP" altLang="en-US" sz="1800"/>
              <a:t>’</a:t>
            </a:r>
            <a:r>
              <a:rPr lang="en-US" altLang="ja-JP" sz="1800"/>
              <a:t> (5)</a:t>
            </a:r>
          </a:p>
          <a:p>
            <a:pPr lvl="1" defTabSz="914400"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800"/>
              <a:t>More likely that content word </a:t>
            </a:r>
            <a:r>
              <a:rPr lang="ja-JP" altLang="en-US" sz="1800"/>
              <a:t>‘</a:t>
            </a:r>
            <a:r>
              <a:rPr lang="en-US" altLang="ja-JP" sz="1800"/>
              <a:t>works</a:t>
            </a:r>
            <a:r>
              <a:rPr lang="ja-JP" altLang="en-US" sz="1800"/>
              <a:t>’</a:t>
            </a:r>
            <a:r>
              <a:rPr lang="en-US" altLang="ja-JP" sz="1800"/>
              <a:t/>
            </a:r>
            <a:br>
              <a:rPr lang="en-US" altLang="ja-JP" sz="1800"/>
            </a:br>
            <a:r>
              <a:rPr lang="en-US" altLang="ja-JP" sz="1800"/>
              <a:t>has match, i.e. </a:t>
            </a:r>
            <a:r>
              <a:rPr lang="ja-JP" altLang="en-US" sz="1800"/>
              <a:t>‘</a:t>
            </a:r>
            <a:r>
              <a:rPr lang="en-US" altLang="ja-JP" sz="1800"/>
              <a:t>ape</a:t>
            </a:r>
            <a:r>
              <a:rPr lang="ja-JP" altLang="en-US" sz="1800"/>
              <a:t>’</a:t>
            </a:r>
            <a:r>
              <a:rPr lang="en-US" altLang="ja-JP" sz="1800"/>
              <a:t> = </a:t>
            </a:r>
            <a:r>
              <a:rPr lang="ja-JP" altLang="en-US" sz="1800"/>
              <a:t>‘</a:t>
            </a:r>
            <a:r>
              <a:rPr lang="en-US" altLang="ja-JP" sz="1800"/>
              <a:t>works</a:t>
            </a:r>
            <a:r>
              <a:rPr lang="ja-JP" altLang="en-US" sz="1800"/>
              <a:t>’</a:t>
            </a:r>
            <a:endParaRPr lang="en-US" altLang="ja-JP" sz="1800"/>
          </a:p>
          <a:p>
            <a:pPr lvl="1" defTabSz="914400"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800"/>
              <a:t>Other word pairs difficult to predict – </a:t>
            </a:r>
            <a:br>
              <a:rPr lang="en-US" altLang="en-US" sz="1800"/>
            </a:br>
            <a:r>
              <a:rPr lang="en-US" altLang="en-US" sz="1800"/>
              <a:t>too many similar frequencies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Date Placeholder 5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0F0CF7B-4341-D84C-A755-563A33E68D6B}" type="datetime1">
              <a:rPr lang="en-US" altLang="en-US" sz="1400"/>
              <a:pPr/>
              <a:t>4/9/15</a:t>
            </a:fld>
            <a:endParaRPr lang="en-US" altLang="en-US" sz="1400"/>
          </a:p>
        </p:txBody>
      </p:sp>
      <p:sp>
        <p:nvSpPr>
          <p:cNvPr id="96" name="Slide Number Placeholder 7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4D1C121-4C82-7D40-B5FC-4FF4603EAA12}" type="slidenum">
              <a:rPr lang="en-US" altLang="en-US" sz="1400"/>
              <a:pPr/>
              <a:t>14</a:t>
            </a:fld>
            <a:endParaRPr lang="en-US" altLang="en-US" sz="1400"/>
          </a:p>
        </p:txBody>
      </p:sp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39738" y="228600"/>
            <a:ext cx="9053512" cy="533400"/>
          </a:xfrm>
        </p:spPr>
        <p:txBody>
          <a:bodyPr/>
          <a:lstStyle/>
          <a:p>
            <a:pPr eaLnBrk="1" hangingPunct="1"/>
            <a:r>
              <a:rPr lang="en-US" altLang="en-US"/>
              <a:t>… Location in Corpus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066800"/>
            <a:ext cx="9245600" cy="45720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n-US" sz="2000" smtClean="0">
                <a:cs typeface="+mn-cs"/>
              </a:rPr>
              <a:t>Corpus                                                       Vocabularies, with sentence number</a:t>
            </a:r>
          </a:p>
        </p:txBody>
      </p:sp>
      <p:graphicFrame>
        <p:nvGraphicFramePr>
          <p:cNvPr id="177156" name="Group 4"/>
          <p:cNvGraphicFramePr>
            <a:graphicFrameLocks noGrp="1"/>
          </p:cNvGraphicFramePr>
          <p:nvPr>
            <p:ph sz="quarter" idx="2"/>
          </p:nvPr>
        </p:nvGraphicFramePr>
        <p:xfrm>
          <a:off x="5200650" y="1524000"/>
          <a:ext cx="4375150" cy="3657600"/>
        </p:xfrm>
        <a:graphic>
          <a:graphicData uri="http://schemas.openxmlformats.org/drawingml/2006/table">
            <a:tbl>
              <a:tblPr/>
              <a:tblGrid>
                <a:gridCol w="990600"/>
                <a:gridCol w="1238250"/>
                <a:gridCol w="908050"/>
                <a:gridCol w="1238250"/>
              </a:tblGrid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Apinaye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Sentences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English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Sentences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kukre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The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1 2 3 4 5 6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kokoi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monkey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ape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2 3 4 5 6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eats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kra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child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rats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works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2 3 4 5 6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4 6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big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good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punui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4 6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pinjets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well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badly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7223" name="Rectangle 71"/>
          <p:cNvSpPr>
            <a:spLocks noChangeArrowheads="1"/>
          </p:cNvSpPr>
          <p:nvPr/>
        </p:nvSpPr>
        <p:spPr bwMode="auto">
          <a:xfrm>
            <a:off x="330200" y="4219575"/>
            <a:ext cx="8915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 hangingPunct="1">
              <a:spcBef>
                <a:spcPct val="20000"/>
              </a:spcBef>
              <a:buFont typeface="Wingdings" charset="2"/>
              <a:buChar char="§"/>
            </a:pPr>
            <a:r>
              <a:rPr lang="en-US" altLang="en-US" sz="2000"/>
              <a:t>Observations:</a:t>
            </a:r>
          </a:p>
          <a:p>
            <a:pPr lvl="1" defTabSz="914400"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800"/>
              <a:t>Same sentences: </a:t>
            </a:r>
            <a:r>
              <a:rPr lang="ja-JP" altLang="en-US" sz="1800"/>
              <a:t>‘</a:t>
            </a:r>
            <a:r>
              <a:rPr lang="en-US" altLang="ja-JP" sz="1800"/>
              <a:t>kukre</a:t>
            </a:r>
            <a:r>
              <a:rPr lang="ja-JP" altLang="en-US" sz="1800"/>
              <a:t>’</a:t>
            </a:r>
            <a:r>
              <a:rPr lang="en-US" altLang="ja-JP" sz="1800"/>
              <a:t> – </a:t>
            </a:r>
            <a:r>
              <a:rPr lang="ja-JP" altLang="en-US" sz="1800"/>
              <a:t>‘</a:t>
            </a:r>
            <a:r>
              <a:rPr lang="en-US" altLang="ja-JP" sz="1800"/>
              <a:t>eats</a:t>
            </a:r>
            <a:r>
              <a:rPr lang="ja-JP" altLang="en-US" sz="1800"/>
              <a:t>’</a:t>
            </a:r>
            <a:r>
              <a:rPr lang="en-US" altLang="ja-JP" sz="1800"/>
              <a:t>, </a:t>
            </a:r>
            <a:br>
              <a:rPr lang="en-US" altLang="ja-JP" sz="1800"/>
            </a:br>
            <a:r>
              <a:rPr lang="ja-JP" altLang="en-US" sz="1800"/>
              <a:t>‘</a:t>
            </a:r>
            <a:r>
              <a:rPr lang="en-US" altLang="ja-JP" sz="1800"/>
              <a:t>kokoi</a:t>
            </a:r>
            <a:r>
              <a:rPr lang="ja-JP" altLang="en-US" sz="1800"/>
              <a:t>’</a:t>
            </a:r>
            <a:r>
              <a:rPr lang="en-US" altLang="ja-JP" sz="1800"/>
              <a:t> – </a:t>
            </a:r>
            <a:r>
              <a:rPr lang="ja-JP" altLang="en-US" sz="1800"/>
              <a:t>‘</a:t>
            </a:r>
            <a:r>
              <a:rPr lang="en-US" altLang="ja-JP" sz="1800"/>
              <a:t>monkey</a:t>
            </a:r>
            <a:r>
              <a:rPr lang="ja-JP" altLang="en-US" sz="1800"/>
              <a:t>’</a:t>
            </a:r>
            <a:r>
              <a:rPr lang="en-US" altLang="ja-JP" sz="1800"/>
              <a:t>, </a:t>
            </a:r>
            <a:r>
              <a:rPr lang="ja-JP" altLang="en-US" sz="1800"/>
              <a:t>‘</a:t>
            </a:r>
            <a:r>
              <a:rPr lang="en-US" altLang="ja-JP" sz="1800"/>
              <a:t>ape</a:t>
            </a:r>
            <a:r>
              <a:rPr lang="ja-JP" altLang="en-US" sz="1800"/>
              <a:t>’</a:t>
            </a:r>
            <a:r>
              <a:rPr lang="en-US" altLang="ja-JP" sz="1800"/>
              <a:t> – </a:t>
            </a:r>
            <a:r>
              <a:rPr lang="ja-JP" altLang="en-US" sz="1800"/>
              <a:t>‘</a:t>
            </a:r>
            <a:r>
              <a:rPr lang="en-US" altLang="ja-JP" sz="1800"/>
              <a:t>works</a:t>
            </a:r>
            <a:r>
              <a:rPr lang="ja-JP" altLang="en-US" sz="1800"/>
              <a:t>’</a:t>
            </a:r>
            <a:r>
              <a:rPr lang="en-US" altLang="ja-JP" sz="1800"/>
              <a:t>,</a:t>
            </a:r>
            <a:br>
              <a:rPr lang="en-US" altLang="ja-JP" sz="1800"/>
            </a:br>
            <a:r>
              <a:rPr lang="ja-JP" altLang="en-US" sz="1800"/>
              <a:t>‘</a:t>
            </a:r>
            <a:r>
              <a:rPr lang="en-US" altLang="ja-JP" sz="1800"/>
              <a:t>kra</a:t>
            </a:r>
            <a:r>
              <a:rPr lang="ja-JP" altLang="en-US" sz="1800"/>
              <a:t>’</a:t>
            </a:r>
            <a:r>
              <a:rPr lang="en-US" altLang="ja-JP" sz="1800"/>
              <a:t> – </a:t>
            </a:r>
            <a:r>
              <a:rPr lang="ja-JP" altLang="en-US" sz="1800"/>
              <a:t>‘</a:t>
            </a:r>
            <a:r>
              <a:rPr lang="en-US" altLang="ja-JP" sz="1800"/>
              <a:t>child</a:t>
            </a:r>
            <a:r>
              <a:rPr lang="ja-JP" altLang="en-US" sz="1800"/>
              <a:t>’</a:t>
            </a:r>
            <a:r>
              <a:rPr lang="en-US" altLang="ja-JP" sz="1800"/>
              <a:t>,  </a:t>
            </a:r>
            <a:r>
              <a:rPr lang="ja-JP" altLang="en-US" sz="1800"/>
              <a:t>‘</a:t>
            </a:r>
            <a:r>
              <a:rPr lang="en-US" altLang="ja-JP" sz="1800"/>
              <a:t>rats</a:t>
            </a:r>
            <a:r>
              <a:rPr lang="ja-JP" altLang="en-US" sz="1800"/>
              <a:t>’</a:t>
            </a:r>
            <a:r>
              <a:rPr lang="en-US" altLang="ja-JP" sz="1800"/>
              <a:t> – </a:t>
            </a:r>
            <a:r>
              <a:rPr lang="ja-JP" altLang="en-US" sz="1800"/>
              <a:t>‘</a:t>
            </a:r>
            <a:r>
              <a:rPr lang="en-US" altLang="ja-JP" sz="1800"/>
              <a:t>big</a:t>
            </a:r>
            <a:r>
              <a:rPr lang="ja-JP" altLang="en-US" sz="1800"/>
              <a:t>’</a:t>
            </a:r>
            <a:r>
              <a:rPr lang="en-US" altLang="ja-JP" sz="1800"/>
              <a:t>,  </a:t>
            </a:r>
            <a:r>
              <a:rPr lang="ja-JP" altLang="en-US" sz="1800"/>
              <a:t>‘</a:t>
            </a:r>
            <a:r>
              <a:rPr lang="en-US" altLang="ja-JP" sz="1800"/>
              <a:t>mi</a:t>
            </a:r>
            <a:r>
              <a:rPr lang="ja-JP" altLang="en-US" sz="1800"/>
              <a:t>’</a:t>
            </a:r>
            <a:r>
              <a:rPr lang="en-US" altLang="ja-JP" sz="1800"/>
              <a:t> – </a:t>
            </a:r>
            <a:r>
              <a:rPr lang="ja-JP" altLang="en-US" sz="1800"/>
              <a:t>‘</a:t>
            </a:r>
            <a:r>
              <a:rPr lang="en-US" altLang="ja-JP" sz="1800"/>
              <a:t>man</a:t>
            </a:r>
            <a:r>
              <a:rPr lang="ja-JP" altLang="en-US" sz="1800"/>
              <a:t>’</a:t>
            </a:r>
            <a:endParaRPr lang="en-US" altLang="ja-JP" sz="1800"/>
          </a:p>
          <a:p>
            <a:pPr lvl="1" defTabSz="914400" eaLnBrk="1" hangingPunct="1">
              <a:spcBef>
                <a:spcPct val="20000"/>
              </a:spcBef>
              <a:buFontTx/>
              <a:buChar char="–"/>
            </a:pPr>
            <a:r>
              <a:rPr lang="ja-JP" altLang="en-US" sz="1800"/>
              <a:t>‘</a:t>
            </a:r>
            <a:r>
              <a:rPr lang="en-US" altLang="ja-JP" sz="1800"/>
              <a:t>mets</a:t>
            </a:r>
            <a:r>
              <a:rPr lang="ja-JP" altLang="en-US" sz="1800"/>
              <a:t>’</a:t>
            </a:r>
            <a:r>
              <a:rPr lang="en-US" altLang="ja-JP" sz="1800"/>
              <a:t> (4 and 5) =? </a:t>
            </a:r>
            <a:r>
              <a:rPr lang="ja-JP" altLang="en-US" sz="1800"/>
              <a:t>‘</a:t>
            </a:r>
            <a:r>
              <a:rPr lang="en-US" altLang="ja-JP" sz="1800"/>
              <a:t>good</a:t>
            </a:r>
            <a:r>
              <a:rPr lang="ja-JP" altLang="en-US" sz="1800"/>
              <a:t>’</a:t>
            </a:r>
            <a:r>
              <a:rPr lang="en-US" altLang="ja-JP" sz="1800"/>
              <a:t> (4) and </a:t>
            </a:r>
            <a:r>
              <a:rPr lang="ja-JP" altLang="en-US" sz="1800"/>
              <a:t>‘</a:t>
            </a:r>
            <a:r>
              <a:rPr lang="en-US" altLang="ja-JP" sz="1800"/>
              <a:t>well</a:t>
            </a:r>
            <a:r>
              <a:rPr lang="ja-JP" altLang="en-US" sz="1800"/>
              <a:t>’</a:t>
            </a:r>
            <a:r>
              <a:rPr lang="en-US" altLang="ja-JP" sz="1800"/>
              <a:t> (5);  makes sense</a:t>
            </a:r>
          </a:p>
          <a:p>
            <a:pPr lvl="1" defTabSz="914400" eaLnBrk="1" hangingPunct="1">
              <a:spcBef>
                <a:spcPct val="20000"/>
              </a:spcBef>
              <a:buFontTx/>
              <a:buChar char="–"/>
            </a:pPr>
            <a:r>
              <a:rPr lang="ja-JP" altLang="en-US" sz="1800"/>
              <a:t>‘</a:t>
            </a:r>
            <a:r>
              <a:rPr lang="en-US" altLang="ja-JP" sz="1800"/>
              <a:t>punui</a:t>
            </a:r>
            <a:r>
              <a:rPr lang="ja-JP" altLang="en-US" sz="1800"/>
              <a:t>’</a:t>
            </a:r>
            <a:r>
              <a:rPr lang="en-US" altLang="ja-JP" sz="1800"/>
              <a:t> and </a:t>
            </a:r>
            <a:r>
              <a:rPr lang="ja-JP" altLang="en-US" sz="1800"/>
              <a:t>‘</a:t>
            </a:r>
            <a:r>
              <a:rPr lang="en-US" altLang="ja-JP" sz="1800"/>
              <a:t>pinjets</a:t>
            </a:r>
            <a:r>
              <a:rPr lang="ja-JP" altLang="en-US" sz="1800"/>
              <a:t>’</a:t>
            </a:r>
            <a:r>
              <a:rPr lang="en-US" altLang="ja-JP" sz="1800"/>
              <a:t> match </a:t>
            </a:r>
            <a:r>
              <a:rPr lang="ja-JP" altLang="en-US" sz="1800"/>
              <a:t>‘</a:t>
            </a:r>
            <a:r>
              <a:rPr lang="en-US" altLang="ja-JP" sz="1800"/>
              <a:t>old</a:t>
            </a:r>
            <a:r>
              <a:rPr lang="ja-JP" altLang="en-US" sz="1800"/>
              <a:t>’</a:t>
            </a:r>
            <a:r>
              <a:rPr lang="en-US" altLang="ja-JP" sz="1800"/>
              <a:t> and </a:t>
            </a:r>
            <a:r>
              <a:rPr lang="ja-JP" altLang="en-US" sz="1800"/>
              <a:t>‘</a:t>
            </a:r>
            <a:r>
              <a:rPr lang="en-US" altLang="ja-JP" sz="1800"/>
              <a:t>badly</a:t>
            </a:r>
            <a:r>
              <a:rPr lang="ja-JP" altLang="en-US" sz="1800"/>
              <a:t>’</a:t>
            </a:r>
            <a:r>
              <a:rPr lang="en-US" altLang="ja-JP" sz="1800"/>
              <a:t> – which is which?</a:t>
            </a:r>
            <a:endParaRPr lang="en-US" altLang="en-US" sz="1800"/>
          </a:p>
        </p:txBody>
      </p:sp>
      <p:graphicFrame>
        <p:nvGraphicFramePr>
          <p:cNvPr id="177224" name="Group 72"/>
          <p:cNvGraphicFramePr>
            <a:graphicFrameLocks noGrp="1"/>
          </p:cNvGraphicFramePr>
          <p:nvPr/>
        </p:nvGraphicFramePr>
        <p:xfrm>
          <a:off x="468313" y="1524000"/>
          <a:ext cx="4402137" cy="1828800"/>
        </p:xfrm>
        <a:graphic>
          <a:graphicData uri="http://schemas.openxmlformats.org/drawingml/2006/table">
            <a:tbl>
              <a:tblPr/>
              <a:tblGrid>
                <a:gridCol w="1992312"/>
                <a:gridCol w="2409825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Kukre kokoi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monkey eats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Ape kra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child works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Ape kokoi rats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big monkey works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Ape mi mets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good man works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Ape mets kra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child works well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Ape punui mi pinjets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old man works badly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Date Placeholder 5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845E08E-D21F-9D48-AE50-BF4E52783F32}" type="datetime1">
              <a:rPr lang="en-US" altLang="en-US" sz="1400"/>
              <a:pPr/>
              <a:t>4/9/15</a:t>
            </a:fld>
            <a:endParaRPr lang="en-US" altLang="en-US" sz="1400"/>
          </a:p>
        </p:txBody>
      </p:sp>
      <p:sp>
        <p:nvSpPr>
          <p:cNvPr id="40" name="Slide Number Placeholder 7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7A6CA1A-7A81-8E4C-8D1F-B60D18A88E0C}" type="slidenum">
              <a:rPr lang="en-US" altLang="en-US" sz="1400"/>
              <a:pPr/>
              <a:t>15</a:t>
            </a:fld>
            <a:endParaRPr lang="en-US" altLang="en-US" sz="1400"/>
          </a:p>
        </p:txBody>
      </p:sp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39738" y="228600"/>
            <a:ext cx="9053512" cy="533400"/>
          </a:xfrm>
        </p:spPr>
        <p:txBody>
          <a:bodyPr/>
          <a:lstStyle/>
          <a:p>
            <a:pPr eaLnBrk="1" hangingPunct="1"/>
            <a:r>
              <a:rPr lang="en-US" altLang="en-US"/>
              <a:t>… Location in Sentence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066800"/>
            <a:ext cx="9245600" cy="45720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n-US" sz="2000" smtClean="0">
                <a:cs typeface="+mn-cs"/>
              </a:rPr>
              <a:t>Corpus</a:t>
            </a:r>
          </a:p>
        </p:txBody>
      </p:sp>
      <p:sp>
        <p:nvSpPr>
          <p:cNvPr id="179204" name="Rectangle 4"/>
          <p:cNvSpPr>
            <a:spLocks noChangeArrowheads="1"/>
          </p:cNvSpPr>
          <p:nvPr/>
        </p:nvSpPr>
        <p:spPr bwMode="auto">
          <a:xfrm>
            <a:off x="330200" y="3733800"/>
            <a:ext cx="8915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 hangingPunct="1">
              <a:spcBef>
                <a:spcPct val="20000"/>
              </a:spcBef>
              <a:buFont typeface="Wingdings" charset="2"/>
              <a:buChar char="§"/>
            </a:pPr>
            <a:r>
              <a:rPr lang="en-US" altLang="en-US" sz="2000"/>
              <a:t>Observations:</a:t>
            </a:r>
          </a:p>
          <a:p>
            <a:pPr lvl="1" defTabSz="914400"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800"/>
              <a:t>First English word (</a:t>
            </a:r>
            <a:r>
              <a:rPr lang="ja-JP" altLang="en-US" sz="1800"/>
              <a:t>‘</a:t>
            </a:r>
            <a:r>
              <a:rPr lang="en-US" altLang="ja-JP" sz="1800"/>
              <a:t>The</a:t>
            </a:r>
            <a:r>
              <a:rPr lang="ja-JP" altLang="en-US" sz="1800"/>
              <a:t>’</a:t>
            </a:r>
            <a:r>
              <a:rPr lang="en-US" altLang="ja-JP" sz="1800"/>
              <a:t>) does not align; we say it aligns to the NULL word </a:t>
            </a:r>
          </a:p>
          <a:p>
            <a:pPr lvl="1" defTabSz="914400"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800"/>
              <a:t>Apinaye has verb in first position</a:t>
            </a:r>
          </a:p>
          <a:p>
            <a:pPr lvl="1" defTabSz="914400"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800"/>
              <a:t>English last word aligns to 1</a:t>
            </a:r>
            <a:r>
              <a:rPr lang="en-US" altLang="en-US" sz="1800" baseline="30000"/>
              <a:t>st </a:t>
            </a:r>
            <a:r>
              <a:rPr lang="en-US" altLang="en-US" sz="1800"/>
              <a:t>or 2</a:t>
            </a:r>
            <a:r>
              <a:rPr lang="en-US" altLang="en-US" sz="1800" baseline="30000"/>
              <a:t>nd</a:t>
            </a:r>
            <a:r>
              <a:rPr lang="en-US" altLang="en-US" sz="1800"/>
              <a:t> position</a:t>
            </a:r>
          </a:p>
          <a:p>
            <a:pPr lvl="1" defTabSz="914400"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800"/>
              <a:t>English -&gt; Apinaye:  reverse word order  (not strictly in sentence pair 5)</a:t>
            </a:r>
          </a:p>
          <a:p>
            <a:pPr defTabSz="914400" eaLnBrk="1" hangingPunct="1">
              <a:spcBef>
                <a:spcPct val="20000"/>
              </a:spcBef>
              <a:buFont typeface="Wingdings" charset="2"/>
              <a:buChar char="§"/>
            </a:pPr>
            <a:r>
              <a:rPr lang="en-US" altLang="en-US" sz="2000"/>
              <a:t>Hypothesis: alignment for last sentence pair is 1-0 2-4  3-3 4-1 5-2</a:t>
            </a:r>
          </a:p>
          <a:p>
            <a:pPr lvl="1" defTabSz="914400" eaLnBrk="1" hangingPunct="1">
              <a:spcBef>
                <a:spcPct val="20000"/>
              </a:spcBef>
            </a:pPr>
            <a:r>
              <a:rPr lang="en-US" altLang="en-US" sz="1800"/>
              <a:t>	I.e: </a:t>
            </a:r>
            <a:r>
              <a:rPr lang="ja-JP" altLang="en-US" sz="1800"/>
              <a:t>‘</a:t>
            </a:r>
            <a:r>
              <a:rPr lang="en-US" altLang="ja-JP" sz="1800"/>
              <a:t>pinjets</a:t>
            </a:r>
            <a:r>
              <a:rPr lang="ja-JP" altLang="en-US" sz="1800"/>
              <a:t>’</a:t>
            </a:r>
            <a:r>
              <a:rPr lang="en-US" altLang="ja-JP" sz="1800"/>
              <a:t> – </a:t>
            </a:r>
            <a:r>
              <a:rPr lang="ja-JP" altLang="en-US" sz="1800"/>
              <a:t>‘</a:t>
            </a:r>
            <a:r>
              <a:rPr lang="en-US" altLang="ja-JP" sz="1800"/>
              <a:t>old</a:t>
            </a:r>
            <a:r>
              <a:rPr lang="ja-JP" altLang="en-US" sz="1800"/>
              <a:t>’</a:t>
            </a:r>
            <a:r>
              <a:rPr lang="en-US" altLang="ja-JP" sz="1800"/>
              <a:t> and </a:t>
            </a:r>
            <a:r>
              <a:rPr lang="ja-JP" altLang="en-US" sz="1800"/>
              <a:t>‘</a:t>
            </a:r>
            <a:r>
              <a:rPr lang="en-US" altLang="ja-JP" sz="1800"/>
              <a:t>punui</a:t>
            </a:r>
            <a:r>
              <a:rPr lang="ja-JP" altLang="en-US" sz="1800"/>
              <a:t>’</a:t>
            </a:r>
            <a:r>
              <a:rPr lang="en-US" altLang="ja-JP" sz="1800"/>
              <a:t> – </a:t>
            </a:r>
            <a:r>
              <a:rPr lang="ja-JP" altLang="en-US" sz="1800"/>
              <a:t>‘</a:t>
            </a:r>
            <a:r>
              <a:rPr lang="en-US" altLang="ja-JP" sz="1800"/>
              <a:t>badly</a:t>
            </a:r>
            <a:r>
              <a:rPr lang="ja-JP" altLang="en-US" sz="1800"/>
              <a:t>’</a:t>
            </a:r>
            <a:endParaRPr lang="en-US" altLang="en-US" sz="1800"/>
          </a:p>
        </p:txBody>
      </p:sp>
      <p:graphicFrame>
        <p:nvGraphicFramePr>
          <p:cNvPr id="179205" name="Group 5"/>
          <p:cNvGraphicFramePr>
            <a:graphicFrameLocks noGrp="1"/>
          </p:cNvGraphicFramePr>
          <p:nvPr/>
        </p:nvGraphicFramePr>
        <p:xfrm>
          <a:off x="1128713" y="1524000"/>
          <a:ext cx="7126287" cy="2136775"/>
        </p:xfrm>
        <a:graphic>
          <a:graphicData uri="http://schemas.openxmlformats.org/drawingml/2006/table">
            <a:tbl>
              <a:tblPr/>
              <a:tblGrid>
                <a:gridCol w="1992312"/>
                <a:gridCol w="2409825"/>
                <a:gridCol w="272415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Apinaye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English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Alignment EN - AP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Kukre kokoi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monkey eats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1-0  2-2  3-1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Ape kra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child works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1-0  2-2  3-1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Ape kokoi rats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big monkey works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1-0  2-3  3-2  4-1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Ape mi mets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good man works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1-0  2-3  3-2  4-1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Ape mets kra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child works well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1-0  2-3  3-1  4-2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Ape punui mi pinjets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old man works badly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1-0  2-???  3-3  4-1  5-???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ate Placeholder 5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7E95D0E-079D-A943-963D-F681AC6A696E}" type="datetime1">
              <a:rPr lang="en-US" altLang="en-US" sz="1400"/>
              <a:pPr/>
              <a:t>4/9/15</a:t>
            </a:fld>
            <a:endParaRPr lang="en-US" altLang="en-US" sz="1400"/>
          </a:p>
        </p:txBody>
      </p:sp>
      <p:sp>
        <p:nvSpPr>
          <p:cNvPr id="43" name="Slide Number Placeholder 7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996F01F-CC72-6D43-A3F5-F68A7BD7787D}" type="slidenum">
              <a:rPr lang="en-US" altLang="en-US" sz="1400"/>
              <a:pPr/>
              <a:t>16</a:t>
            </a:fld>
            <a:endParaRPr lang="en-US" altLang="en-US" sz="1400"/>
          </a:p>
        </p:txBody>
      </p:sp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39738" y="228600"/>
            <a:ext cx="9053512" cy="533400"/>
          </a:xfrm>
        </p:spPr>
        <p:txBody>
          <a:bodyPr/>
          <a:lstStyle/>
          <a:p>
            <a:pPr eaLnBrk="1" hangingPunct="1"/>
            <a:r>
              <a:rPr lang="en-US" altLang="en-US"/>
              <a:t>… POS Information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066800"/>
            <a:ext cx="9245600" cy="45720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n-US" sz="2000" smtClean="0">
                <a:cs typeface="+mn-cs"/>
              </a:rPr>
              <a:t>Corpus</a:t>
            </a:r>
          </a:p>
        </p:txBody>
      </p:sp>
      <p:sp>
        <p:nvSpPr>
          <p:cNvPr id="181252" name="Rectangle 4"/>
          <p:cNvSpPr>
            <a:spLocks noChangeArrowheads="1"/>
          </p:cNvSpPr>
          <p:nvPr/>
        </p:nvSpPr>
        <p:spPr bwMode="auto">
          <a:xfrm>
            <a:off x="330200" y="3622675"/>
            <a:ext cx="8915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 hangingPunct="1">
              <a:spcBef>
                <a:spcPct val="20000"/>
              </a:spcBef>
              <a:buFont typeface="Wingdings" charset="2"/>
              <a:buChar char="§"/>
            </a:pPr>
            <a:r>
              <a:rPr lang="en-US" altLang="en-US" sz="2000"/>
              <a:t>Observations:</a:t>
            </a:r>
          </a:p>
          <a:p>
            <a:pPr lvl="1" defTabSz="914400"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800"/>
              <a:t>English determiner (</a:t>
            </a:r>
            <a:r>
              <a:rPr lang="ja-JP" altLang="en-US" sz="1800"/>
              <a:t>‘</a:t>
            </a:r>
            <a:r>
              <a:rPr lang="en-US" altLang="ja-JP" sz="1800"/>
              <a:t>The</a:t>
            </a:r>
            <a:r>
              <a:rPr lang="ja-JP" altLang="en-US" sz="1800"/>
              <a:t>’</a:t>
            </a:r>
            <a:r>
              <a:rPr lang="en-US" altLang="ja-JP" sz="1800"/>
              <a:t>) does not align; perhaps no determiners in Apinaye</a:t>
            </a:r>
          </a:p>
          <a:p>
            <a:pPr lvl="1" defTabSz="914400"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800"/>
              <a:t>English Verb Adverb -&gt; Apinaye: Verb Adverb  -&gt; no reordering</a:t>
            </a:r>
          </a:p>
          <a:p>
            <a:pPr lvl="1" defTabSz="914400"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800"/>
              <a:t>English Adjective Noun -&gt; Apinaye: Noun Adjective  -&gt; reordering</a:t>
            </a:r>
          </a:p>
          <a:p>
            <a:pPr defTabSz="914400" eaLnBrk="1" hangingPunct="1">
              <a:spcBef>
                <a:spcPct val="20000"/>
              </a:spcBef>
              <a:buFont typeface="Wingdings" charset="2"/>
              <a:buChar char="§"/>
            </a:pPr>
            <a:r>
              <a:rPr lang="en-US" altLang="en-US" sz="2000"/>
              <a:t>Hypothesis:  </a:t>
            </a:r>
          </a:p>
          <a:p>
            <a:pPr lvl="1" defTabSz="914400" eaLnBrk="1" hangingPunct="1">
              <a:spcBef>
                <a:spcPct val="20000"/>
              </a:spcBef>
              <a:buFontTx/>
              <a:buChar char="–"/>
            </a:pPr>
            <a:r>
              <a:rPr lang="ja-JP" altLang="en-US" sz="1800"/>
              <a:t>‘</a:t>
            </a:r>
            <a:r>
              <a:rPr lang="en-US" altLang="ja-JP" sz="1800"/>
              <a:t>pinjets</a:t>
            </a:r>
            <a:r>
              <a:rPr lang="ja-JP" altLang="en-US" sz="1800"/>
              <a:t>’</a:t>
            </a:r>
            <a:r>
              <a:rPr lang="en-US" altLang="ja-JP" sz="1800"/>
              <a:t> is Adj to make it N Adj,  </a:t>
            </a:r>
            <a:r>
              <a:rPr lang="ja-JP" altLang="en-US" sz="1800"/>
              <a:t>‘</a:t>
            </a:r>
            <a:r>
              <a:rPr lang="en-US" altLang="ja-JP" sz="1800"/>
              <a:t>punui</a:t>
            </a:r>
            <a:r>
              <a:rPr lang="ja-JP" altLang="en-US" sz="1800"/>
              <a:t>’</a:t>
            </a:r>
            <a:r>
              <a:rPr lang="en-US" altLang="ja-JP" sz="1800"/>
              <a:t> is Adv</a:t>
            </a:r>
            <a:br>
              <a:rPr lang="en-US" altLang="ja-JP" sz="1800"/>
            </a:br>
            <a:r>
              <a:rPr lang="en-US" altLang="ja-JP" sz="1800"/>
              <a:t>(consistent with alignment hypothesis)</a:t>
            </a:r>
            <a:endParaRPr lang="en-US" altLang="en-US" sz="1800"/>
          </a:p>
        </p:txBody>
      </p:sp>
      <p:graphicFrame>
        <p:nvGraphicFramePr>
          <p:cNvPr id="181253" name="Group 5"/>
          <p:cNvGraphicFramePr>
            <a:graphicFrameLocks noGrp="1"/>
          </p:cNvGraphicFramePr>
          <p:nvPr/>
        </p:nvGraphicFramePr>
        <p:xfrm>
          <a:off x="468313" y="1524000"/>
          <a:ext cx="8942387" cy="1831975"/>
        </p:xfrm>
        <a:graphic>
          <a:graphicData uri="http://schemas.openxmlformats.org/drawingml/2006/table">
            <a:tbl>
              <a:tblPr/>
              <a:tblGrid>
                <a:gridCol w="2173287"/>
                <a:gridCol w="1981200"/>
                <a:gridCol w="2559050"/>
                <a:gridCol w="222885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Kukre kokoi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V 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monkey eats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DET N 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Ape kra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V 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child works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Det N 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Ape kokoi rats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V N Adj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big monkey works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Det Adj N 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Ape mi mets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V N Adj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good man works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Det Adj N 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Ape mets kra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V Adv 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child works well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Det N V Adv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Ape punui mi pinjets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V ??? N ???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The old man works badly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Det Adj N V Adv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B922C71-F2DC-7546-9EBC-B1390BDB24ED}" type="datetime1">
              <a:rPr lang="en-US" altLang="en-US" sz="1400"/>
              <a:pPr/>
              <a:t>4/9/15</a:t>
            </a:fld>
            <a:endParaRPr lang="en-US" altLang="en-US" sz="140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77A8EF1-13BC-4A4A-B057-5CA9879087C0}" type="slidenum">
              <a:rPr lang="en-US" altLang="en-US" sz="1400"/>
              <a:pPr/>
              <a:t>17</a:t>
            </a:fld>
            <a:endParaRPr lang="en-US" altLang="en-US" sz="1400"/>
          </a:p>
        </p:txBody>
      </p:sp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Translate New Sentences: Ap - En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Source Sentence:             Ape rats mi mets</a:t>
            </a:r>
          </a:p>
          <a:p>
            <a:pPr eaLnBrk="1" hangingPunct="1"/>
            <a:r>
              <a:rPr lang="en-US" altLang="en-US"/>
              <a:t>Lexical information:          works big man good/well</a:t>
            </a:r>
          </a:p>
          <a:p>
            <a:pPr eaLnBrk="1" hangingPunct="1"/>
            <a:r>
              <a:rPr lang="en-US" altLang="en-US"/>
              <a:t>Reordering information:    The good man works big</a:t>
            </a:r>
          </a:p>
          <a:p>
            <a:pPr eaLnBrk="1" hangingPunct="1"/>
            <a:r>
              <a:rPr lang="en-US" altLang="en-US"/>
              <a:t>Better lexical choice:        The good man works hard</a:t>
            </a:r>
          </a:p>
          <a:p>
            <a:pPr eaLnBrk="1" hangingPunct="1"/>
            <a:r>
              <a:rPr lang="en-US" altLang="en-US"/>
              <a:t>Compare: Ape mi mets -&gt; The good man works</a:t>
            </a:r>
            <a:br>
              <a:rPr lang="en-US" altLang="en-US"/>
            </a:br>
            <a:endParaRPr lang="en-US" altLang="en-US"/>
          </a:p>
          <a:p>
            <a:pPr eaLnBrk="1" hangingPunct="1"/>
            <a:r>
              <a:rPr lang="en-US" altLang="en-US"/>
              <a:t>Source Sentence:             Kukre rats kokoi punui</a:t>
            </a:r>
          </a:p>
          <a:p>
            <a:pPr eaLnBrk="1" hangingPunct="1"/>
            <a:r>
              <a:rPr lang="en-US" altLang="en-US"/>
              <a:t>Lexical information:          eats big monkey badly</a:t>
            </a:r>
          </a:p>
          <a:p>
            <a:pPr eaLnBrk="1" hangingPunct="1"/>
            <a:r>
              <a:rPr lang="en-US" altLang="en-US"/>
              <a:t>Reordering information:    The bad monkey eats big</a:t>
            </a:r>
          </a:p>
          <a:p>
            <a:pPr eaLnBrk="1" hangingPunct="1"/>
            <a:r>
              <a:rPr lang="en-US" altLang="en-US"/>
              <a:t>Better lexical choice:         The bad monkey eats a lot</a:t>
            </a:r>
            <a:br>
              <a:rPr lang="en-US" altLang="en-US"/>
            </a:b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3D15999-58D0-1347-B8E5-6537C383C4E8}" type="datetime1">
              <a:rPr lang="en-US" altLang="en-US" sz="1400"/>
              <a:pPr/>
              <a:t>4/9/15</a:t>
            </a:fld>
            <a:endParaRPr lang="en-US" altLang="en-US" sz="140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F28D5E8-9BB1-2247-BBDB-F6E03045DE47}" type="slidenum">
              <a:rPr lang="en-US" altLang="en-US" sz="1400"/>
              <a:pPr/>
              <a:t>18</a:t>
            </a:fld>
            <a:endParaRPr lang="en-US" altLang="en-US" sz="1400" dirty="0"/>
          </a:p>
        </p:txBody>
      </p:sp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Translate New Sentences: En - Ap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066800"/>
            <a:ext cx="8859838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Source Sentence:             The old monkey eats a lot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Lexical information:          NULL </a:t>
            </a:r>
            <a:r>
              <a:rPr lang="en-US" altLang="en-US" dirty="0" err="1"/>
              <a:t>pinjets</a:t>
            </a:r>
            <a:r>
              <a:rPr lang="en-US" altLang="en-US" dirty="0"/>
              <a:t> </a:t>
            </a:r>
            <a:r>
              <a:rPr lang="en-US" altLang="en-US" dirty="0" err="1"/>
              <a:t>kokio</a:t>
            </a:r>
            <a:r>
              <a:rPr lang="en-US" altLang="en-US" dirty="0"/>
              <a:t> </a:t>
            </a:r>
            <a:r>
              <a:rPr lang="en-US" altLang="en-US" dirty="0" err="1"/>
              <a:t>kukre</a:t>
            </a:r>
            <a:r>
              <a:rPr lang="en-US" altLang="en-US" dirty="0"/>
              <a:t> rats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Reordering information:    </a:t>
            </a:r>
            <a:r>
              <a:rPr lang="en-US" altLang="en-US" dirty="0" err="1"/>
              <a:t>kukre</a:t>
            </a:r>
            <a:r>
              <a:rPr lang="en-US" altLang="en-US" dirty="0"/>
              <a:t> rats </a:t>
            </a:r>
            <a:r>
              <a:rPr lang="en-US" altLang="en-US" dirty="0" err="1"/>
              <a:t>kokio</a:t>
            </a:r>
            <a:r>
              <a:rPr lang="en-US" altLang="en-US" dirty="0"/>
              <a:t> </a:t>
            </a:r>
            <a:r>
              <a:rPr lang="en-US" altLang="en-US" dirty="0" err="1"/>
              <a:t>pinjets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Or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Deleting words:                old monkey eats a lot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Rephrase:                        old monkey eats big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Reorder:                          eats big monkey old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Lexical information:           </a:t>
            </a:r>
            <a:r>
              <a:rPr lang="en-US" altLang="en-US" dirty="0" err="1"/>
              <a:t>kukre</a:t>
            </a:r>
            <a:r>
              <a:rPr lang="en-US" altLang="en-US" dirty="0"/>
              <a:t> rats </a:t>
            </a:r>
            <a:r>
              <a:rPr lang="en-US" altLang="en-US" dirty="0" err="1"/>
              <a:t>kokio</a:t>
            </a:r>
            <a:r>
              <a:rPr lang="en-US" altLang="en-US" dirty="0"/>
              <a:t> </a:t>
            </a:r>
            <a:r>
              <a:rPr lang="en-US" altLang="en-US" dirty="0" err="1"/>
              <a:t>pinjets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Source Sentence:              The big child works a long time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Delete plus rephrase:         big child works big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Reorder:                           works big child big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Lexical information:           Ape rats </a:t>
            </a:r>
            <a:r>
              <a:rPr lang="en-US" altLang="en-US" dirty="0" err="1"/>
              <a:t>kra</a:t>
            </a:r>
            <a:r>
              <a:rPr lang="en-US" altLang="en-US" dirty="0"/>
              <a:t> rats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57D99-D8A0-6F4C-9DEA-E9907BF5538E}" type="datetime1">
              <a:rPr lang="en-US" altLang="en-US" smtClean="0"/>
              <a:pPr/>
              <a:t>4/9/15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3AE0E-101D-B94F-B38F-7ACE636197BE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495300" y="2809875"/>
            <a:ext cx="84799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You've just done tiny-scale MT</a:t>
            </a:r>
            <a:endParaRPr lang="en-US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7217481" y="3640872"/>
            <a:ext cx="1314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By hand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9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a world of increasing</a:t>
            </a:r>
            <a:r>
              <a:rPr lang="en-US" baseline="0" dirty="0" smtClean="0"/>
              <a:t> information …</a:t>
            </a:r>
            <a:endParaRPr lang="en-US" dirty="0"/>
          </a:p>
        </p:txBody>
      </p:sp>
      <p:pic>
        <p:nvPicPr>
          <p:cNvPr id="11" name="Content Placeholder 1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248340" y="4940940"/>
            <a:ext cx="2459063" cy="1985868"/>
          </a:xfrm>
        </p:spPr>
      </p:pic>
      <p:sp>
        <p:nvSpPr>
          <p:cNvPr id="17" name="Content Placeholder 1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2400" dirty="0"/>
              <a:t>Information </a:t>
            </a:r>
            <a:r>
              <a:rPr lang="en-GB" sz="2400" dirty="0" smtClean="0"/>
              <a:t>online is </a:t>
            </a:r>
            <a:r>
              <a:rPr lang="en-GB" sz="2400" b="1" dirty="0" smtClean="0"/>
              <a:t>growing </a:t>
            </a:r>
            <a:r>
              <a:rPr lang="en-GB" sz="2400" b="1" dirty="0"/>
              <a:t>exponentially</a:t>
            </a:r>
            <a:r>
              <a:rPr lang="en-GB" sz="2400" dirty="0"/>
              <a:t>!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endParaRPr lang="en-GB" sz="2400" dirty="0" smtClean="0"/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2400" dirty="0" smtClean="0"/>
              <a:t>More </a:t>
            </a:r>
            <a:r>
              <a:rPr lang="en-GB" sz="2400" dirty="0"/>
              <a:t>content: News, blogs, status updates, tweets, etc.</a:t>
            </a:r>
          </a:p>
          <a:p>
            <a:endParaRPr lang="en-US" dirty="0"/>
          </a:p>
        </p:txBody>
      </p:sp>
      <p:pic>
        <p:nvPicPr>
          <p:cNvPr id="10" name="Picture 9" descr="BES_089.png"/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308" y="3041531"/>
            <a:ext cx="1226656" cy="847333"/>
          </a:xfrm>
          <a:prstGeom prst="rect">
            <a:avLst/>
          </a:prstGeom>
        </p:spPr>
      </p:pic>
      <p:pic>
        <p:nvPicPr>
          <p:cNvPr id="12" name="Picture 11" descr="BES_089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075" y="3033353"/>
            <a:ext cx="1226656" cy="847333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1386637" y="4112636"/>
            <a:ext cx="350901" cy="808097"/>
          </a:xfrm>
          <a:prstGeom prst="straightConnector1">
            <a:avLst/>
          </a:prstGeom>
          <a:ln w="41275">
            <a:solidFill>
              <a:srgbClr val="561515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269526" y="4112635"/>
            <a:ext cx="257486" cy="808098"/>
          </a:xfrm>
          <a:prstGeom prst="straightConnector1">
            <a:avLst/>
          </a:prstGeom>
          <a:ln w="41275">
            <a:solidFill>
              <a:srgbClr val="561515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820189" y="5440224"/>
            <a:ext cx="1005637" cy="418479"/>
          </a:xfrm>
          <a:prstGeom prst="straightConnector1">
            <a:avLst/>
          </a:prstGeom>
          <a:ln w="41275">
            <a:solidFill>
              <a:srgbClr val="561515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ES_089.png"/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5825" y="4773086"/>
            <a:ext cx="1226656" cy="8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95"/>
    </mc:Choice>
    <mc:Fallback xmlns="">
      <p:transition spd="slow" advTm="1769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DFED658-5379-2440-B62E-3E87B8593F7F}" type="datetime1">
              <a:rPr lang="en-US" altLang="en-US" sz="1400"/>
              <a:pPr/>
              <a:t>4/9/15</a:t>
            </a:fld>
            <a:endParaRPr lang="en-US" altLang="en-US" sz="1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BAD55FB-EFD0-D94B-B76C-34656CBDFA5A}" type="slidenum">
              <a:rPr lang="en-US" altLang="en-US" sz="1400"/>
              <a:pPr/>
              <a:t>20</a:t>
            </a:fld>
            <a:endParaRPr lang="en-US" altLang="en-US" sz="1400" dirty="0"/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Data – Large Data</a:t>
            </a:r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495300" y="1247775"/>
            <a:ext cx="4364038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 hangingPunct="1"/>
            <a:r>
              <a:rPr lang="en-US" altLang="en-US" sz="1000"/>
              <a:t>Qatar Foundation for Education, Science and Community Development (QF) aims to support Qatar on its journey from a carbon economy to a knowledge economy by unlocking human potential.</a:t>
            </a:r>
          </a:p>
          <a:p>
            <a:pPr defTabSz="914400" eaLnBrk="1" hangingPunct="1"/>
            <a:endParaRPr lang="en-US" altLang="en-US" sz="500"/>
          </a:p>
          <a:p>
            <a:pPr defTabSz="914400" eaLnBrk="1" hangingPunct="1"/>
            <a:r>
              <a:rPr lang="en-US" altLang="en-US" sz="1000"/>
              <a:t>It was established in 1995 by His Highness the Amir Sheikh Hamad bin Khalifa Al-Thani. His wife, Her Highness Sheikha Moza bint Nasser, is the organization</a:t>
            </a:r>
            <a:r>
              <a:rPr lang="ja-JP" altLang="en-US" sz="1000"/>
              <a:t>’</a:t>
            </a:r>
            <a:r>
              <a:rPr lang="en-US" altLang="ja-JP" sz="1000"/>
              <a:t>s chairperson and driving force.</a:t>
            </a:r>
          </a:p>
          <a:p>
            <a:pPr defTabSz="914400" eaLnBrk="1" hangingPunct="1"/>
            <a:endParaRPr lang="en-US" altLang="en-US" sz="500"/>
          </a:p>
          <a:p>
            <a:pPr defTabSz="914400" eaLnBrk="1" hangingPunct="1"/>
            <a:r>
              <a:rPr lang="en-US" altLang="en-US" sz="1000"/>
              <a:t>Qatar National Vision 2030 was published in July 2008 and outlines how the nation will use its vast revenues from hydrocarbon resources to transform itself into a modern knowledge-based economy.</a:t>
            </a:r>
          </a:p>
          <a:p>
            <a:pPr defTabSz="914400" eaLnBrk="1" hangingPunct="1"/>
            <a:endParaRPr lang="en-US" altLang="en-US" sz="500"/>
          </a:p>
          <a:p>
            <a:pPr defTabSz="914400" eaLnBrk="1" hangingPunct="1"/>
            <a:r>
              <a:rPr lang="en-US" altLang="en-US" sz="1000"/>
              <a:t>The people of Qatar are the key to achieving this aim, so the plan places developing human resources as the main priority for the next 20 years.</a:t>
            </a:r>
          </a:p>
          <a:p>
            <a:pPr defTabSz="914400" eaLnBrk="1" hangingPunct="1"/>
            <a:endParaRPr lang="en-US" altLang="en-US" sz="400"/>
          </a:p>
          <a:p>
            <a:pPr defTabSz="914400" eaLnBrk="1" hangingPunct="1"/>
            <a:r>
              <a:rPr lang="en-US" altLang="en-US" sz="1000"/>
              <a:t>National Vision 2030 gave QF an exciting mandate: to be the </a:t>
            </a:r>
            <a:r>
              <a:rPr lang="ja-JP" altLang="en-US" sz="1000"/>
              <a:t>‘</a:t>
            </a:r>
            <a:r>
              <a:rPr lang="en-US" altLang="ja-JP" sz="1000"/>
              <a:t>engine</a:t>
            </a:r>
            <a:r>
              <a:rPr lang="ja-JP" altLang="en-US" sz="1000"/>
              <a:t>’</a:t>
            </a:r>
            <a:r>
              <a:rPr lang="en-US" altLang="ja-JP" sz="1000"/>
              <a:t> driving the development of Qatar</a:t>
            </a:r>
            <a:r>
              <a:rPr lang="ja-JP" altLang="en-US" sz="1000"/>
              <a:t>’</a:t>
            </a:r>
            <a:r>
              <a:rPr lang="en-US" altLang="ja-JP" sz="1000"/>
              <a:t>s people, with the headline aim of </a:t>
            </a:r>
            <a:r>
              <a:rPr lang="ja-JP" altLang="en-US" sz="1000"/>
              <a:t>‘</a:t>
            </a:r>
            <a:r>
              <a:rPr lang="en-US" altLang="ja-JP" sz="1000"/>
              <a:t>Unlocking Human Potential</a:t>
            </a:r>
            <a:r>
              <a:rPr lang="ja-JP" altLang="en-US" sz="1000"/>
              <a:t>’</a:t>
            </a:r>
            <a:r>
              <a:rPr lang="en-US" altLang="ja-JP" sz="1000"/>
              <a:t>.</a:t>
            </a:r>
          </a:p>
          <a:p>
            <a:pPr defTabSz="914400" eaLnBrk="1" hangingPunct="1"/>
            <a:endParaRPr lang="en-US" altLang="en-US" sz="500"/>
          </a:p>
          <a:p>
            <a:pPr defTabSz="914400" eaLnBrk="1" hangingPunct="1"/>
            <a:r>
              <a:rPr lang="en-US" altLang="en-US" sz="1000"/>
              <a:t>QF aims to unlock the human through its three pillars of Education, Science &amp; Research and Community Development. This will benefit not only Qatar, but the region &amp; the world.</a:t>
            </a:r>
          </a:p>
          <a:p>
            <a:pPr defTabSz="914400" eaLnBrk="1" hangingPunct="1"/>
            <a:endParaRPr lang="en-US" altLang="en-US" sz="500"/>
          </a:p>
          <a:p>
            <a:pPr defTabSz="914400" eaLnBrk="1" hangingPunct="1"/>
            <a:r>
              <a:rPr lang="en-US" altLang="en-US" sz="1000"/>
              <a:t>It is bringing world-class education, work experience and career opportunities to Qatar</a:t>
            </a:r>
            <a:r>
              <a:rPr lang="ja-JP" altLang="en-US" sz="1000"/>
              <a:t>’</a:t>
            </a:r>
            <a:r>
              <a:rPr lang="en-US" altLang="ja-JP" sz="1000"/>
              <a:t>s young people;</a:t>
            </a:r>
          </a:p>
          <a:p>
            <a:pPr defTabSz="914400" eaLnBrk="1" hangingPunct="1"/>
            <a:endParaRPr lang="en-US" altLang="en-US" sz="500"/>
          </a:p>
          <a:p>
            <a:pPr defTabSz="914400" eaLnBrk="1" hangingPunct="1"/>
            <a:r>
              <a:rPr lang="en-US" altLang="en-US" sz="1000"/>
              <a:t>It is building Qatar's innovation and technology capacity by developing and commercializing solutions through key sciences.</a:t>
            </a:r>
          </a:p>
          <a:p>
            <a:pPr defTabSz="914400" eaLnBrk="1" hangingPunct="1"/>
            <a:endParaRPr lang="en-US" altLang="en-US" sz="500"/>
          </a:p>
          <a:p>
            <a:pPr defTabSz="914400" eaLnBrk="1" hangingPunct="1"/>
            <a:r>
              <a:rPr lang="en-US" altLang="en-US" sz="1000"/>
              <a:t>It is fostering a progressive society, enhancing cultural life and protecting Qatar</a:t>
            </a:r>
            <a:r>
              <a:rPr lang="ja-JP" altLang="en-US" sz="1000"/>
              <a:t>’</a:t>
            </a:r>
            <a:r>
              <a:rPr lang="en-US" altLang="ja-JP" sz="1000"/>
              <a:t>s heritage whilst addressing immediate social needs in the community.</a:t>
            </a:r>
          </a:p>
          <a:p>
            <a:pPr defTabSz="914400" eaLnBrk="1" hangingPunct="1"/>
            <a:endParaRPr lang="en-US" altLang="en-US" sz="500"/>
          </a:p>
          <a:p>
            <a:pPr defTabSz="914400" eaLnBrk="1" hangingPunct="1"/>
            <a:r>
              <a:rPr lang="en-US" altLang="en-US" sz="1000"/>
              <a:t>All these things will help create a forward-looking knowledge economy for Qatar.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1560891"/>
              </p:ext>
            </p:extLst>
          </p:nvPr>
        </p:nvGraphicFramePr>
        <p:xfrm>
          <a:off x="5043488" y="1247776"/>
          <a:ext cx="4862512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" name="Document" r:id="rId4" imgW="5727700" imgH="5384800" progId="Word.Document.12">
                  <p:embed/>
                </p:oleObj>
              </mc:Choice>
              <mc:Fallback>
                <p:oleObj name="Document" r:id="rId4" imgW="5727700" imgH="5384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43488" y="1247776"/>
                        <a:ext cx="4862512" cy="472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846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D4FB28E-BDC3-3842-82ED-1381DE086BD8}" type="datetime1">
              <a:rPr lang="en-US" altLang="en-US" sz="1400"/>
              <a:pPr/>
              <a:t>4/9/15</a:t>
            </a:fld>
            <a:endParaRPr lang="en-US" altLang="en-US" sz="140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43FB1DA-F286-D343-A081-B29A7245D311}" type="slidenum">
              <a:rPr lang="en-US" altLang="en-US" sz="1400"/>
              <a:pPr/>
              <a:t>21</a:t>
            </a:fld>
            <a:endParaRPr lang="en-US" altLang="en-US" sz="1400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100</a:t>
            </a:r>
          </a:p>
        </p:txBody>
      </p:sp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688" y="1389063"/>
            <a:ext cx="2549525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493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4925" y="1389063"/>
            <a:ext cx="2549525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493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2050" y="1389063"/>
            <a:ext cx="2549525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493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338" y="2794000"/>
            <a:ext cx="2549525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493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8575" y="2794000"/>
            <a:ext cx="2549525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4937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5700" y="2794000"/>
            <a:ext cx="2549525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4938" name="Picture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88" y="4243388"/>
            <a:ext cx="2549525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4939" name="Picture 1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2225" y="4243388"/>
            <a:ext cx="2549525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4940" name="Picture 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9350" y="4243388"/>
            <a:ext cx="2549525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4941" name="Picture 1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1575" y="1389063"/>
            <a:ext cx="2384425" cy="124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584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21DE43EC-4AB0-CF41-BFA3-3EAB4D7AD2E6}" type="datetime1">
              <a:rPr lang="en-US" altLang="en-US" sz="1400"/>
              <a:pPr/>
              <a:t>4/9/15</a:t>
            </a:fld>
            <a:endParaRPr lang="en-US" altLang="en-US" sz="140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7A00DB3-A744-DE48-AD20-41DBA8221017}" type="slidenum">
              <a:rPr lang="en-US" altLang="en-US" sz="1400"/>
              <a:pPr/>
              <a:t>22</a:t>
            </a:fld>
            <a:endParaRPr lang="en-US" altLang="en-US" sz="1400"/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1,000 sentences</a:t>
            </a:r>
          </a:p>
        </p:txBody>
      </p:sp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00" y="1160463"/>
            <a:ext cx="2901950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5957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00" y="2433638"/>
            <a:ext cx="2901950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5958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00" y="3706813"/>
            <a:ext cx="2901950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5959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00" y="4979988"/>
            <a:ext cx="2901950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5960" name="Picture 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8938" y="1160463"/>
            <a:ext cx="2901950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5961" name="Picture 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8938" y="2433638"/>
            <a:ext cx="2901950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5962" name="Picture 1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8938" y="3706813"/>
            <a:ext cx="2901950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5963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8938" y="4979988"/>
            <a:ext cx="2901950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5964" name="Picture 1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4925" y="1160463"/>
            <a:ext cx="2901950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5965" name="Picture 1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4925" y="2433638"/>
            <a:ext cx="2901950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5966" name="Picture 1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4925" y="3719513"/>
            <a:ext cx="2901950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5967" name="Picture 1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4925" y="4992688"/>
            <a:ext cx="2901950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5968" name="Picture 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8800" y="1160463"/>
            <a:ext cx="2206625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5969" name="Picture 1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8800" y="2433638"/>
            <a:ext cx="2206625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5970" name="Picture 1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8800" y="3719513"/>
            <a:ext cx="2206625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5971" name="Picture 1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8800" y="4992688"/>
            <a:ext cx="2206625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A1B8A41-C378-E245-B699-74D9F9719498}" type="datetime1">
              <a:rPr lang="en-US" altLang="en-US" sz="1400"/>
              <a:pPr/>
              <a:t>4/9/15</a:t>
            </a:fld>
            <a:endParaRPr lang="en-US" altLang="en-US" sz="1400"/>
          </a:p>
        </p:txBody>
      </p:sp>
      <p:sp>
        <p:nvSpPr>
          <p:cNvPr id="35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3128DE3-BE15-CC47-BC5A-93AF7790F21B}" type="slidenum">
              <a:rPr lang="en-US" altLang="en-US" sz="1400"/>
              <a:pPr/>
              <a:t>23</a:t>
            </a:fld>
            <a:endParaRPr lang="en-US" altLang="en-US" sz="1400"/>
          </a:p>
        </p:txBody>
      </p:sp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10,000 sentences = 1 book</a:t>
            </a:r>
          </a:p>
        </p:txBody>
      </p:sp>
      <p:pic>
        <p:nvPicPr>
          <p:cNvPr id="126986" name="Picture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025" y="1358900"/>
            <a:ext cx="7937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6987" name="Picture 1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025" y="2919413"/>
            <a:ext cx="7937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6990" name="Picture 1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0" y="1358900"/>
            <a:ext cx="7937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6991" name="Picture 1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0" y="2919413"/>
            <a:ext cx="7937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6992" name="Picture 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7100" y="1358900"/>
            <a:ext cx="7937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6993" name="Picture 1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7100" y="2919413"/>
            <a:ext cx="7937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6994" name="Picture 1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0075" y="1358900"/>
            <a:ext cx="7937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6995" name="Picture 1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0075" y="2919413"/>
            <a:ext cx="7937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6996" name="Picture 2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1358900"/>
            <a:ext cx="7937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6997" name="Picture 2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2919413"/>
            <a:ext cx="7937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6998" name="Picture 2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1575" y="1358900"/>
            <a:ext cx="7937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6999" name="Picture 2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1575" y="2919413"/>
            <a:ext cx="7937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7000" name="Picture 2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7563" y="1358900"/>
            <a:ext cx="7937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7001" name="Picture 2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7563" y="2919413"/>
            <a:ext cx="7937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7002" name="Picture 2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0538" y="1358900"/>
            <a:ext cx="7937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7003" name="Picture 2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0538" y="2919413"/>
            <a:ext cx="7937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7004" name="Picture 2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6525" y="1358900"/>
            <a:ext cx="7937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7005" name="Picture 2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6525" y="2919413"/>
            <a:ext cx="7937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7006" name="Picture 3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9500" y="1358900"/>
            <a:ext cx="7937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7007" name="Picture 3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9500" y="2919413"/>
            <a:ext cx="7937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7008" name="Picture 3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025" y="4481513"/>
            <a:ext cx="7937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7009" name="Picture 3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0" y="4481513"/>
            <a:ext cx="7937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7010" name="Picture 3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7100" y="4481513"/>
            <a:ext cx="7937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7011" name="Picture 3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0075" y="4481513"/>
            <a:ext cx="7937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7012" name="Picture 3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4481513"/>
            <a:ext cx="7937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7013" name="Picture 3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1575" y="4481513"/>
            <a:ext cx="7937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7014" name="Picture 3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7563" y="4481513"/>
            <a:ext cx="7937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7015" name="Picture 3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0538" y="4481513"/>
            <a:ext cx="7937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7016" name="Picture 4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6525" y="4481513"/>
            <a:ext cx="7937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7017" name="Picture 4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9500" y="4481513"/>
            <a:ext cx="7937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7018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625" y="1900238"/>
            <a:ext cx="5091113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03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B54BAEB-5030-154E-BA9D-394DF9FF0055}" type="datetime1">
              <a:rPr lang="en-US" altLang="en-US" sz="1400"/>
              <a:pPr/>
              <a:t>4/9/15</a:t>
            </a:fld>
            <a:endParaRPr lang="en-US" altLang="en-US" sz="140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A5031C8-40A3-7D4D-B0A0-C9A6B938F638}" type="slidenum">
              <a:rPr lang="en-US" altLang="en-US" sz="1400"/>
              <a:pPr/>
              <a:t>24</a:t>
            </a:fld>
            <a:endParaRPr lang="en-US" altLang="en-US" sz="1400"/>
          </a:p>
        </p:txBody>
      </p:sp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100,000 sentences = stack of book</a:t>
            </a:r>
          </a:p>
        </p:txBody>
      </p:sp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75" y="1211263"/>
            <a:ext cx="2446338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75" y="3557588"/>
            <a:ext cx="2446338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8006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1613" y="1211263"/>
            <a:ext cx="2446337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800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1613" y="3557588"/>
            <a:ext cx="2446337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8008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9975" y="1211263"/>
            <a:ext cx="2446338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8009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9975" y="3557588"/>
            <a:ext cx="2446338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8010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6313" y="1211263"/>
            <a:ext cx="2446337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8011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6313" y="3557588"/>
            <a:ext cx="2446337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8019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375" y="1236663"/>
            <a:ext cx="3127375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932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B9F9694-5D73-4E43-B62A-9D06645B21FC}" type="datetime1">
              <a:rPr lang="en-US" altLang="en-US" sz="1400"/>
              <a:pPr/>
              <a:t>4/9/15</a:t>
            </a:fld>
            <a:endParaRPr lang="en-US" altLang="en-US" sz="1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2C78D3A-3A78-FD43-A519-940105435072}" type="slidenum">
              <a:rPr lang="en-US" altLang="en-US" sz="1400"/>
              <a:pPr/>
              <a:t>25</a:t>
            </a:fld>
            <a:endParaRPr lang="en-US" altLang="en-US" sz="1400"/>
          </a:p>
        </p:txBody>
      </p:sp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625725" y="174625"/>
            <a:ext cx="6784975" cy="8953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>
                <a:cs typeface="+mj-cs"/>
              </a:rPr>
              <a:t>1,000,000 sentences = small shelf of books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310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4425" y="1247775"/>
            <a:ext cx="4645025" cy="487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47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BFBECC4-D30A-6A4B-BE4A-740EF3CBFCC2}" type="datetime1">
              <a:rPr lang="en-US" altLang="en-US" sz="1400"/>
              <a:pPr/>
              <a:t>4/9/15</a:t>
            </a:fld>
            <a:endParaRPr lang="en-US" altLang="en-US" sz="1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814EAB3-CE7B-8541-972D-F44FCF461A93}" type="slidenum">
              <a:rPr lang="en-US" altLang="en-US" sz="1400"/>
              <a:pPr/>
              <a:t>26</a:t>
            </a:fld>
            <a:endParaRPr lang="en-US" altLang="en-US" sz="1400"/>
          </a:p>
        </p:txBody>
      </p:sp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smtClean="0">
                <a:cs typeface="+mj-cs"/>
              </a:rPr>
              <a:t>10 million sentences = Large shelf of books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35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200" y="1374775"/>
            <a:ext cx="7507288" cy="490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19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34E078C-2C40-AA41-81F9-AAF3E0B5AACA}" type="datetime1">
              <a:rPr lang="en-US" altLang="en-US" sz="1400"/>
              <a:pPr/>
              <a:t>4/9/15</a:t>
            </a:fld>
            <a:endParaRPr lang="en-US" altLang="en-US" sz="1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7BBC62B-70F9-C74A-9EB5-8B62E8D82F50}" type="slidenum">
              <a:rPr lang="en-US" altLang="en-US" sz="1400"/>
              <a:pPr/>
              <a:t>27</a:t>
            </a:fld>
            <a:endParaRPr lang="en-US" altLang="en-US" sz="1400"/>
          </a:p>
        </p:txBody>
      </p:sp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9363" y="174625"/>
            <a:ext cx="6891337" cy="89535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Large Data Trend Continues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438" y="1227138"/>
            <a:ext cx="7359650" cy="489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76515" y="5562662"/>
            <a:ext cx="5068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We can’t process these by hand!!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01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57D99-D8A0-6F4C-9DEA-E9907BF5538E}" type="datetime1">
              <a:rPr lang="en-US" altLang="en-US" smtClean="0"/>
              <a:pPr/>
              <a:t>4/9/15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3AE0E-101D-B94F-B38F-7ACE636197BE}" type="slidenum">
              <a:rPr lang="en-US" altLang="en-US" smtClean="0"/>
              <a:pPr/>
              <a:t>28</a:t>
            </a:fld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301750" y="3032125"/>
            <a:ext cx="69596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What happens in reality?</a:t>
            </a:r>
            <a:endParaRPr lang="en-US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4375312" y="3783747"/>
            <a:ext cx="5447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We use Statistics &amp; Machine Learning!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87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ate Placeholder 4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4A43292-CC73-5D41-89F9-6C454DFB5F6C}" type="datetime1">
              <a:rPr lang="en-US" altLang="en-US" sz="1400"/>
              <a:pPr/>
              <a:t>4/9/15</a:t>
            </a:fld>
            <a:endParaRPr lang="en-US" altLang="en-US" sz="1400"/>
          </a:p>
        </p:txBody>
      </p:sp>
      <p:sp>
        <p:nvSpPr>
          <p:cNvPr id="32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AE8A62B-72C0-AB4D-A806-55805158B17B}" type="slidenum">
              <a:rPr lang="en-US" altLang="en-US" sz="1400"/>
              <a:pPr/>
              <a:t>29</a:t>
            </a:fld>
            <a:endParaRPr lang="en-US" altLang="en-US" sz="1400"/>
          </a:p>
        </p:txBody>
      </p:sp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Statistical Machine Translation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33950" y="1295400"/>
            <a:ext cx="497205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1800" dirty="0"/>
              <a:t>Translator translates source into target text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/>
              <a:t>Use machine learning techniques </a:t>
            </a:r>
            <a:br>
              <a:rPr lang="en-US" altLang="en-US" sz="1800" dirty="0"/>
            </a:br>
            <a:r>
              <a:rPr lang="en-US" altLang="en-US" sz="1800" dirty="0"/>
              <a:t>to extract useful knowledge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dirty="0"/>
              <a:t>Translation model: word and </a:t>
            </a:r>
            <a:br>
              <a:rPr lang="en-US" altLang="en-US" sz="1600" dirty="0"/>
            </a:br>
            <a:r>
              <a:rPr lang="en-US" altLang="en-US" sz="1600" dirty="0"/>
              <a:t>phrase translations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dirty="0"/>
              <a:t>Language model: how likely words </a:t>
            </a:r>
            <a:br>
              <a:rPr lang="en-US" altLang="en-US" sz="1600" dirty="0"/>
            </a:br>
            <a:r>
              <a:rPr lang="en-US" altLang="en-US" sz="1600" dirty="0"/>
              <a:t>follow in a particular sequence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/>
              <a:t>Translation system (decoder) uses</a:t>
            </a:r>
            <a:br>
              <a:rPr lang="en-US" altLang="en-US" sz="1800" dirty="0"/>
            </a:br>
            <a:r>
              <a:rPr lang="en-US" altLang="en-US" sz="1800" dirty="0"/>
              <a:t>these models </a:t>
            </a:r>
            <a:r>
              <a:rPr lang="en-US" altLang="en-US" sz="1800" dirty="0" smtClean="0"/>
              <a:t>to </a:t>
            </a:r>
            <a:r>
              <a:rPr lang="en-US" altLang="en-US" sz="1800" b="1" dirty="0" smtClean="0"/>
              <a:t>find the best translation </a:t>
            </a:r>
            <a:r>
              <a:rPr lang="en-US" altLang="en-US" sz="1800" dirty="0" smtClean="0"/>
              <a:t>for new</a:t>
            </a:r>
            <a:r>
              <a:rPr lang="en-US" altLang="en-US" sz="1800" dirty="0"/>
              <a:t> </a:t>
            </a:r>
            <a:r>
              <a:rPr lang="en-US" altLang="en-US" sz="1800" dirty="0" smtClean="0"/>
              <a:t>sentences</a:t>
            </a:r>
            <a:endParaRPr lang="en-US" altLang="en-US" sz="1800" dirty="0"/>
          </a:p>
          <a:p>
            <a:pPr eaLnBrk="1" hangingPunct="1">
              <a:lnSpc>
                <a:spcPct val="90000"/>
              </a:lnSpc>
            </a:pPr>
            <a:endParaRPr lang="en-US" altLang="en-US" sz="1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/>
              <a:t>Advantages: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dirty="0"/>
              <a:t>Can quickly train for new languages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dirty="0"/>
              <a:t>Can adopt to new domains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/>
              <a:t>Problems: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dirty="0"/>
              <a:t>Need parallel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dirty="0"/>
              <a:t>Difficult to pin-point the causes of errors</a:t>
            </a:r>
          </a:p>
        </p:txBody>
      </p:sp>
      <p:sp>
        <p:nvSpPr>
          <p:cNvPr id="168964" name="Document"/>
          <p:cNvSpPr>
            <a:spLocks noEditPoints="1" noChangeArrowheads="1"/>
          </p:cNvSpPr>
          <p:nvPr/>
        </p:nvSpPr>
        <p:spPr bwMode="auto">
          <a:xfrm>
            <a:off x="569913" y="1600200"/>
            <a:ext cx="485775" cy="600075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pic>
        <p:nvPicPr>
          <p:cNvPr id="168965" name="Picture 5" descr="j019538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8163" y="1524000"/>
            <a:ext cx="836612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8966" name="Document"/>
          <p:cNvSpPr>
            <a:spLocks noEditPoints="1" noChangeArrowheads="1"/>
          </p:cNvSpPr>
          <p:nvPr/>
        </p:nvSpPr>
        <p:spPr bwMode="auto">
          <a:xfrm>
            <a:off x="3387725" y="1600200"/>
            <a:ext cx="484188" cy="600075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68967" name="Text Box 7"/>
          <p:cNvSpPr txBox="1">
            <a:spLocks noChangeArrowheads="1"/>
          </p:cNvSpPr>
          <p:nvPr/>
        </p:nvSpPr>
        <p:spPr bwMode="auto">
          <a:xfrm>
            <a:off x="652463" y="2362200"/>
            <a:ext cx="746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ea typeface="ＭＳ Ｐゴシック" charset="0"/>
                <a:cs typeface="ＭＳ Ｐゴシック" charset="0"/>
              </a:rPr>
              <a:t>Source</a:t>
            </a:r>
          </a:p>
        </p:txBody>
      </p:sp>
      <p:sp>
        <p:nvSpPr>
          <p:cNvPr id="168968" name="Text Box 8"/>
          <p:cNvSpPr txBox="1">
            <a:spLocks noChangeArrowheads="1"/>
          </p:cNvSpPr>
          <p:nvPr/>
        </p:nvSpPr>
        <p:spPr bwMode="auto">
          <a:xfrm>
            <a:off x="3284538" y="2362200"/>
            <a:ext cx="695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ea typeface="ＭＳ Ｐゴシック" charset="0"/>
                <a:cs typeface="ＭＳ Ｐゴシック" charset="0"/>
              </a:rPr>
              <a:t>Target</a:t>
            </a:r>
          </a:p>
        </p:txBody>
      </p:sp>
      <p:pic>
        <p:nvPicPr>
          <p:cNvPr id="168969" name="Picture 9" descr="j028575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8163" y="4497388"/>
            <a:ext cx="1071562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70" name="AutoShape 10"/>
          <p:cNvSpPr>
            <a:spLocks noChangeArrowheads="1"/>
          </p:cNvSpPr>
          <p:nvPr/>
        </p:nvSpPr>
        <p:spPr bwMode="auto">
          <a:xfrm>
            <a:off x="2055813" y="3962400"/>
            <a:ext cx="165100" cy="304800"/>
          </a:xfrm>
          <a:prstGeom prst="downArrow">
            <a:avLst>
              <a:gd name="adj1" fmla="val 50000"/>
              <a:gd name="adj2" fmla="val 46154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68971" name="Document"/>
          <p:cNvSpPr>
            <a:spLocks noEditPoints="1" noChangeArrowheads="1"/>
          </p:cNvSpPr>
          <p:nvPr/>
        </p:nvSpPr>
        <p:spPr bwMode="auto">
          <a:xfrm>
            <a:off x="581025" y="4429125"/>
            <a:ext cx="484188" cy="600075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68972" name="Document"/>
          <p:cNvSpPr>
            <a:spLocks noEditPoints="1" noChangeArrowheads="1"/>
          </p:cNvSpPr>
          <p:nvPr/>
        </p:nvSpPr>
        <p:spPr bwMode="auto">
          <a:xfrm>
            <a:off x="3624263" y="4419600"/>
            <a:ext cx="485775" cy="600075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68973" name="Text Box 13"/>
          <p:cNvSpPr txBox="1">
            <a:spLocks noChangeArrowheads="1"/>
          </p:cNvSpPr>
          <p:nvPr/>
        </p:nvSpPr>
        <p:spPr bwMode="auto">
          <a:xfrm>
            <a:off x="630238" y="5181600"/>
            <a:ext cx="9334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ea typeface="ＭＳ Ｐゴシック" charset="0"/>
                <a:cs typeface="ＭＳ Ｐゴシック" charset="0"/>
              </a:rPr>
              <a:t>Source</a:t>
            </a:r>
            <a:br>
              <a:rPr lang="en-US" sz="1400">
                <a:ea typeface="ＭＳ Ｐゴシック" charset="0"/>
                <a:cs typeface="ＭＳ Ｐゴシック" charset="0"/>
              </a:rPr>
            </a:br>
            <a:r>
              <a:rPr lang="en-US" sz="1400">
                <a:ea typeface="ＭＳ Ｐゴシック" charset="0"/>
                <a:cs typeface="ＭＳ Ｐゴシック" charset="0"/>
              </a:rPr>
              <a:t>Sentence</a:t>
            </a:r>
          </a:p>
        </p:txBody>
      </p:sp>
      <p:sp>
        <p:nvSpPr>
          <p:cNvPr id="168974" name="Text Box 14"/>
          <p:cNvSpPr txBox="1">
            <a:spLocks noChangeArrowheads="1"/>
          </p:cNvSpPr>
          <p:nvPr/>
        </p:nvSpPr>
        <p:spPr bwMode="auto">
          <a:xfrm>
            <a:off x="3300413" y="5181600"/>
            <a:ext cx="1060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ea typeface="ＭＳ Ｐゴシック" charset="0"/>
                <a:cs typeface="ＭＳ Ｐゴシック" charset="0"/>
              </a:rPr>
              <a:t>Translation</a:t>
            </a:r>
          </a:p>
        </p:txBody>
      </p:sp>
      <p:sp>
        <p:nvSpPr>
          <p:cNvPr id="168975" name="AutoShape 15"/>
          <p:cNvSpPr>
            <a:spLocks noChangeArrowheads="1"/>
          </p:cNvSpPr>
          <p:nvPr/>
        </p:nvSpPr>
        <p:spPr bwMode="auto">
          <a:xfrm>
            <a:off x="1312863" y="4724400"/>
            <a:ext cx="412750" cy="152400"/>
          </a:xfrm>
          <a:prstGeom prst="rightArrow">
            <a:avLst>
              <a:gd name="adj1" fmla="val 50000"/>
              <a:gd name="adj2" fmla="val 67708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68976" name="AutoShape 16"/>
          <p:cNvSpPr>
            <a:spLocks noChangeArrowheads="1"/>
          </p:cNvSpPr>
          <p:nvPr/>
        </p:nvSpPr>
        <p:spPr bwMode="auto">
          <a:xfrm>
            <a:off x="2963863" y="4724400"/>
            <a:ext cx="412750" cy="152400"/>
          </a:xfrm>
          <a:prstGeom prst="rightArrow">
            <a:avLst>
              <a:gd name="adj1" fmla="val 50000"/>
              <a:gd name="adj2" fmla="val 67708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68977" name="AutoShape 17"/>
          <p:cNvSpPr>
            <a:spLocks noChangeArrowheads="1"/>
          </p:cNvSpPr>
          <p:nvPr/>
        </p:nvSpPr>
        <p:spPr bwMode="auto">
          <a:xfrm rot="2700000">
            <a:off x="2724151" y="2595562"/>
            <a:ext cx="152400" cy="530225"/>
          </a:xfrm>
          <a:prstGeom prst="downArrow">
            <a:avLst>
              <a:gd name="adj1" fmla="val 50000"/>
              <a:gd name="adj2" fmla="val 86979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68978" name="AutoShape 18"/>
          <p:cNvSpPr>
            <a:spLocks noChangeArrowheads="1"/>
          </p:cNvSpPr>
          <p:nvPr/>
        </p:nvSpPr>
        <p:spPr bwMode="auto">
          <a:xfrm>
            <a:off x="3624263" y="2743200"/>
            <a:ext cx="165100" cy="304800"/>
          </a:xfrm>
          <a:prstGeom prst="downArrow">
            <a:avLst>
              <a:gd name="adj1" fmla="val 50000"/>
              <a:gd name="adj2" fmla="val 46154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68979" name="AutoShape 19"/>
          <p:cNvSpPr>
            <a:spLocks noChangeArrowheads="1"/>
          </p:cNvSpPr>
          <p:nvPr/>
        </p:nvSpPr>
        <p:spPr bwMode="auto">
          <a:xfrm>
            <a:off x="1312863" y="1828800"/>
            <a:ext cx="412750" cy="152400"/>
          </a:xfrm>
          <a:prstGeom prst="rightArrow">
            <a:avLst>
              <a:gd name="adj1" fmla="val 50000"/>
              <a:gd name="adj2" fmla="val 67708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68980" name="AutoShape 20"/>
          <p:cNvSpPr>
            <a:spLocks noChangeArrowheads="1"/>
          </p:cNvSpPr>
          <p:nvPr/>
        </p:nvSpPr>
        <p:spPr bwMode="auto">
          <a:xfrm>
            <a:off x="2798763" y="1828800"/>
            <a:ext cx="412750" cy="152400"/>
          </a:xfrm>
          <a:prstGeom prst="rightArrow">
            <a:avLst>
              <a:gd name="adj1" fmla="val 50000"/>
              <a:gd name="adj2" fmla="val 67708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68981" name="AutoShape 21"/>
          <p:cNvSpPr>
            <a:spLocks noChangeArrowheads="1"/>
          </p:cNvSpPr>
          <p:nvPr/>
        </p:nvSpPr>
        <p:spPr bwMode="auto">
          <a:xfrm>
            <a:off x="1890713" y="3200400"/>
            <a:ext cx="660400" cy="609600"/>
          </a:xfrm>
          <a:prstGeom prst="flowChartMagneticDisk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68982" name="AutoShape 22"/>
          <p:cNvSpPr>
            <a:spLocks noChangeArrowheads="1"/>
          </p:cNvSpPr>
          <p:nvPr/>
        </p:nvSpPr>
        <p:spPr bwMode="auto">
          <a:xfrm>
            <a:off x="3376613" y="3200400"/>
            <a:ext cx="660400" cy="609600"/>
          </a:xfrm>
          <a:prstGeom prst="flowChartMagneticDisk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68983" name="AutoShape 23"/>
          <p:cNvSpPr>
            <a:spLocks noChangeArrowheads="1"/>
          </p:cNvSpPr>
          <p:nvPr/>
        </p:nvSpPr>
        <p:spPr bwMode="auto">
          <a:xfrm rot="18900000">
            <a:off x="1587500" y="2578100"/>
            <a:ext cx="165100" cy="533400"/>
          </a:xfrm>
          <a:prstGeom prst="downArrow">
            <a:avLst>
              <a:gd name="adj1" fmla="val 50000"/>
              <a:gd name="adj2" fmla="val 80769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68984" name="Text Box 24"/>
          <p:cNvSpPr txBox="1">
            <a:spLocks noChangeArrowheads="1"/>
          </p:cNvSpPr>
          <p:nvPr/>
        </p:nvSpPr>
        <p:spPr bwMode="auto">
          <a:xfrm>
            <a:off x="658813" y="3216275"/>
            <a:ext cx="10604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ea typeface="ＭＳ Ｐゴシック" charset="0"/>
                <a:cs typeface="ＭＳ Ｐゴシック" charset="0"/>
              </a:rPr>
              <a:t>Translation</a:t>
            </a:r>
          </a:p>
          <a:p>
            <a:pPr>
              <a:defRPr/>
            </a:pPr>
            <a:r>
              <a:rPr lang="en-US" sz="1400">
                <a:ea typeface="ＭＳ Ｐゴシック" charset="0"/>
                <a:cs typeface="ＭＳ Ｐゴシック" charset="0"/>
              </a:rPr>
              <a:t>Model</a:t>
            </a:r>
          </a:p>
        </p:txBody>
      </p:sp>
      <p:sp>
        <p:nvSpPr>
          <p:cNvPr id="168985" name="Text Box 25"/>
          <p:cNvSpPr txBox="1">
            <a:spLocks noChangeArrowheads="1"/>
          </p:cNvSpPr>
          <p:nvPr/>
        </p:nvSpPr>
        <p:spPr bwMode="auto">
          <a:xfrm>
            <a:off x="4037013" y="3216275"/>
            <a:ext cx="9715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ea typeface="ＭＳ Ｐゴシック" charset="0"/>
                <a:cs typeface="ＭＳ Ｐゴシック" charset="0"/>
              </a:rPr>
              <a:t>Language</a:t>
            </a:r>
          </a:p>
          <a:p>
            <a:pPr>
              <a:defRPr/>
            </a:pPr>
            <a:r>
              <a:rPr lang="en-US" sz="1400">
                <a:ea typeface="ＭＳ Ｐゴシック" charset="0"/>
                <a:cs typeface="ＭＳ Ｐゴシック" charset="0"/>
              </a:rPr>
              <a:t>Model</a:t>
            </a:r>
          </a:p>
        </p:txBody>
      </p:sp>
      <p:sp>
        <p:nvSpPr>
          <p:cNvPr id="168986" name="AutoShape 26"/>
          <p:cNvSpPr>
            <a:spLocks noChangeArrowheads="1"/>
          </p:cNvSpPr>
          <p:nvPr/>
        </p:nvSpPr>
        <p:spPr bwMode="auto">
          <a:xfrm rot="2700000">
            <a:off x="2859088" y="3775075"/>
            <a:ext cx="152400" cy="577850"/>
          </a:xfrm>
          <a:prstGeom prst="downArrow">
            <a:avLst>
              <a:gd name="adj1" fmla="val 50000"/>
              <a:gd name="adj2" fmla="val 94792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2422659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3" grpId="0" build="p"/>
      <p:bldP spid="168967" grpId="0"/>
      <p:bldP spid="168968" grpId="0"/>
      <p:bldP spid="168970" grpId="0" animBg="1"/>
      <p:bldP spid="168973" grpId="0"/>
      <p:bldP spid="168974" grpId="0"/>
      <p:bldP spid="168975" grpId="0" animBg="1"/>
      <p:bldP spid="168976" grpId="0" animBg="1"/>
      <p:bldP spid="168977" grpId="0" animBg="1"/>
      <p:bldP spid="168978" grpId="0" animBg="1"/>
      <p:bldP spid="168979" grpId="0" animBg="1"/>
      <p:bldP spid="168980" grpId="0" animBg="1"/>
      <p:bldP spid="168981" grpId="0" animBg="1"/>
      <p:bldP spid="168982" grpId="0" animBg="1"/>
      <p:bldP spid="168983" grpId="0" animBg="1"/>
      <p:bldP spid="168984" grpId="0"/>
      <p:bldP spid="168985" grpId="0"/>
      <p:bldP spid="16898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</a:t>
            </a:r>
            <a:r>
              <a:rPr lang="en-US" dirty="0"/>
              <a:t> </a:t>
            </a:r>
            <a:r>
              <a:rPr lang="en-US" dirty="0" smtClean="0"/>
              <a:t>and many languages …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586" y1="5078" x2="93586" y2="5078"/>
                        <a14:foregroundMark x1="92850" y1="31510" x2="92850" y2="31510"/>
                        <a14:foregroundMark x1="85174" y1="19141" x2="85174" y2="19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588286" y="2590800"/>
            <a:ext cx="4952510" cy="3999503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81000" y="2108417"/>
            <a:ext cx="4381500" cy="3085771"/>
          </a:xfrm>
        </p:spPr>
        <p:txBody>
          <a:bodyPr/>
          <a:lstStyle/>
          <a:p>
            <a:pPr marL="457200" lvl="1" indent="-457200">
              <a:lnSpc>
                <a:spcPct val="93000"/>
              </a:lnSpc>
              <a:spcBef>
                <a:spcPts val="2000"/>
              </a:spcBef>
              <a:buClr>
                <a:srgbClr val="561515"/>
              </a:buClr>
              <a:buFont typeface="Wingdings" charset="2"/>
              <a:buChar char="§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2700" dirty="0"/>
              <a:t>4000-5000 </a:t>
            </a:r>
            <a:r>
              <a:rPr lang="en-GB" sz="2700" b="1" dirty="0"/>
              <a:t>different languages</a:t>
            </a:r>
            <a:r>
              <a:rPr lang="en-GB" sz="2700" dirty="0"/>
              <a:t> in the </a:t>
            </a:r>
            <a:r>
              <a:rPr lang="en-GB" sz="2700" dirty="0" smtClean="0"/>
              <a:t>world</a:t>
            </a:r>
          </a:p>
          <a:p>
            <a:pPr marL="342900" lvl="1" indent="-342900">
              <a:lnSpc>
                <a:spcPct val="93000"/>
              </a:lnSpc>
              <a:spcBef>
                <a:spcPts val="2000"/>
              </a:spcBef>
              <a:buClr>
                <a:srgbClr val="561515"/>
              </a:buClr>
              <a:buFont typeface="Wingdings" charset="2"/>
              <a:buChar char="§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dirty="0" smtClean="0"/>
              <a:t>Access </a:t>
            </a:r>
            <a:r>
              <a:rPr lang="en-GB" dirty="0"/>
              <a:t>to information is </a:t>
            </a:r>
            <a:r>
              <a:rPr lang="en-GB" b="1" dirty="0"/>
              <a:t>limited</a:t>
            </a:r>
            <a:r>
              <a:rPr lang="en-GB" dirty="0"/>
              <a:t> by </a:t>
            </a:r>
            <a:r>
              <a:rPr lang="en-GB" b="1" dirty="0"/>
              <a:t>language</a:t>
            </a:r>
            <a:r>
              <a:rPr lang="en-GB" dirty="0"/>
              <a:t> barrier. 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9452" y1="39306" x2="69452" y2="39306"/>
                        <a14:foregroundMark x1="57061" y1="44220" x2="57061" y2="44220"/>
                        <a14:foregroundMark x1="52738" y1="25145" x2="52738" y2="25145"/>
                        <a14:foregroundMark x1="45245" y1="16474" x2="45245" y2="16474"/>
                        <a14:foregroundMark x1="63689" y1="17052" x2="63689" y2="17052"/>
                        <a14:foregroundMark x1="76369" y1="18786" x2="76369" y2="18786"/>
                        <a14:foregroundMark x1="66859" y1="50289" x2="66859" y2="50289"/>
                        <a14:foregroundMark x1="72911" y1="50000" x2="72911" y2="50000"/>
                        <a14:backgroundMark x1="70317" y1="50289" x2="70317" y2="502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23" t="2777" r="9472" b="20518"/>
          <a:stretch/>
        </p:blipFill>
        <p:spPr>
          <a:xfrm>
            <a:off x="4522768" y="2361141"/>
            <a:ext cx="5002232" cy="42291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68022" y="2505252"/>
            <a:ext cx="3566160" cy="3681412"/>
          </a:xfrm>
          <a:prstGeom prst="rect">
            <a:avLst/>
          </a:prstGeom>
          <a:ln/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rgbClr val="561515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rgbClr val="561515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ct val="93000"/>
              </a:lnSpc>
              <a:spcBef>
                <a:spcPts val="2000"/>
              </a:spcBef>
              <a:buClr>
                <a:srgbClr val="561515"/>
              </a:buCl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endParaRPr lang="en-GB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30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42"/>
    </mc:Choice>
    <mc:Fallback xmlns="">
      <p:transition spd="slow" advTm="22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Stephan Vogel - Machine Translation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74138DD-8D04-8043-8B3B-961550567494}" type="slidenum">
              <a:rPr lang="en-US" altLang="en-US" sz="1400"/>
              <a:pPr/>
              <a:t>30</a:t>
            </a:fld>
            <a:endParaRPr lang="en-US" altLang="en-US" sz="140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Noisy Channel View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285875"/>
            <a:ext cx="8859838" cy="1066800"/>
          </a:xfrm>
        </p:spPr>
        <p:txBody>
          <a:bodyPr/>
          <a:lstStyle/>
          <a:p>
            <a:pPr>
              <a:buFont typeface="Monotype Sorts" charset="2"/>
              <a:buNone/>
            </a:pPr>
            <a:r>
              <a:rPr lang="en-US" altLang="en-US"/>
              <a:t>	</a:t>
            </a:r>
            <a:r>
              <a:rPr lang="ja-JP" altLang="en-US"/>
              <a:t>“</a:t>
            </a:r>
            <a:r>
              <a:rPr lang="en-US" altLang="ja-JP"/>
              <a:t>French is actually English, which has been garbled during transmission; recover the correct, original English</a:t>
            </a:r>
            <a:r>
              <a:rPr lang="ja-JP" altLang="en-US"/>
              <a:t>”</a:t>
            </a:r>
            <a:endParaRPr lang="en-US" altLang="en-US"/>
          </a:p>
        </p:txBody>
      </p:sp>
      <p:pic>
        <p:nvPicPr>
          <p:cNvPr id="46085" name="Picture 11" descr="MCHM00379_0000[1]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0088" y="2714625"/>
            <a:ext cx="1370012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12" descr="MCj02501500000[1]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60400" y="2697163"/>
            <a:ext cx="20637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5" name="Text Box 13"/>
          <p:cNvSpPr txBox="1">
            <a:spLocks noChangeArrowheads="1"/>
          </p:cNvSpPr>
          <p:nvPr/>
        </p:nvSpPr>
        <p:spPr bwMode="auto">
          <a:xfrm>
            <a:off x="808038" y="4333875"/>
            <a:ext cx="183991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Speaker speaks</a:t>
            </a:r>
          </a:p>
          <a:p>
            <a:pPr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English</a:t>
            </a:r>
          </a:p>
        </p:txBody>
      </p:sp>
      <p:sp>
        <p:nvSpPr>
          <p:cNvPr id="85007" name="Rectangle 15"/>
          <p:cNvSpPr>
            <a:spLocks noChangeArrowheads="1"/>
          </p:cNvSpPr>
          <p:nvPr/>
        </p:nvSpPr>
        <p:spPr bwMode="auto">
          <a:xfrm>
            <a:off x="3305175" y="4083050"/>
            <a:ext cx="24431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Noisy channel distorts</a:t>
            </a:r>
            <a:br>
              <a:rPr lang="en-US">
                <a:ea typeface="ＭＳ Ｐゴシック" charset="0"/>
                <a:cs typeface="ＭＳ Ｐゴシック" charset="0"/>
              </a:rPr>
            </a:br>
            <a:r>
              <a:rPr lang="en-US">
                <a:ea typeface="ＭＳ Ｐゴシック" charset="0"/>
                <a:cs typeface="ＭＳ Ｐゴシック" charset="0"/>
              </a:rPr>
              <a:t>into French</a:t>
            </a:r>
          </a:p>
        </p:txBody>
      </p:sp>
      <p:pic>
        <p:nvPicPr>
          <p:cNvPr id="46089" name="Picture 16" descr="MCj0439800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91048">
            <a:off x="3384550" y="1600200"/>
            <a:ext cx="2971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9" name="Text Box 17"/>
          <p:cNvSpPr txBox="1">
            <a:spLocks noChangeArrowheads="1"/>
          </p:cNvSpPr>
          <p:nvPr/>
        </p:nvSpPr>
        <p:spPr bwMode="auto">
          <a:xfrm>
            <a:off x="6775450" y="4341813"/>
            <a:ext cx="217487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You hear French,</a:t>
            </a:r>
          </a:p>
          <a:p>
            <a:pPr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but need to recover</a:t>
            </a:r>
          </a:p>
          <a:p>
            <a:pPr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the English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</a:t>
            </a:r>
            <a:r>
              <a:rPr lang="es-MX" dirty="0" smtClean="0"/>
              <a:t>o get the best</a:t>
            </a:r>
            <a:r>
              <a:rPr lang="es-MX" baseline="0" dirty="0" smtClean="0"/>
              <a:t> translation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5923" y="2726192"/>
            <a:ext cx="4255879" cy="881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1676400" y="3807823"/>
            <a:ext cx="7162800" cy="1143000"/>
          </a:xfrm>
          <a:prstGeom prst="roundRect">
            <a:avLst>
              <a:gd name="adj" fmla="val 10727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Model the probability of a </a:t>
            </a: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source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language</a:t>
            </a:r>
          </a:p>
          <a:p>
            <a:pPr algn="ctr"/>
            <a:r>
              <a:rPr lang="en-US" sz="2200" dirty="0"/>
              <a:t>sentence </a:t>
            </a: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</a:t>
            </a:r>
            <a:r>
              <a:rPr lang="en-US" sz="2200" b="1" dirty="0"/>
              <a:t> </a:t>
            </a:r>
            <a:r>
              <a:rPr lang="en-US" sz="2200" dirty="0"/>
              <a:t>of being translated into </a:t>
            </a: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target</a:t>
            </a:r>
          </a:p>
          <a:p>
            <a:pPr algn="ctr"/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language</a:t>
            </a:r>
            <a:r>
              <a:rPr lang="en-US" sz="2200" dirty="0"/>
              <a:t> sentence </a:t>
            </a: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42768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73"/>
    </mc:Choice>
    <mc:Fallback xmlns="">
      <p:transition spd="slow" advTm="13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Stephan Vogel - Machine Translation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B1A0B95-E227-EC4E-9687-47647BFF2238}" type="slidenum">
              <a:rPr lang="en-US" altLang="en-US" sz="1400"/>
              <a:pPr/>
              <a:t>32</a:t>
            </a:fld>
            <a:endParaRPr lang="en-US" altLang="en-US" sz="1400"/>
          </a:p>
        </p:txBody>
      </p:sp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Using a Bayesian </a:t>
            </a:r>
            <a:r>
              <a:rPr lang="en-US" dirty="0"/>
              <a:t>Approach</a:t>
            </a:r>
          </a:p>
        </p:txBody>
      </p:sp>
      <p:sp>
        <p:nvSpPr>
          <p:cNvPr id="87044" name="Text Box 4"/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 charset="2"/>
              <a:buNone/>
            </a:pPr>
            <a:r>
              <a:rPr lang="de-DE" altLang="en-US" dirty="0"/>
              <a:t>Select </a:t>
            </a:r>
            <a:r>
              <a:rPr lang="de-DE" altLang="en-US" dirty="0" err="1"/>
              <a:t>translations</a:t>
            </a:r>
            <a:r>
              <a:rPr lang="de-DE" altLang="en-US" dirty="0"/>
              <a:t> </a:t>
            </a:r>
            <a:r>
              <a:rPr lang="de-DE" altLang="en-US" dirty="0" err="1"/>
              <a:t>which</a:t>
            </a:r>
            <a:r>
              <a:rPr lang="de-DE" altLang="en-US" dirty="0"/>
              <a:t> </a:t>
            </a:r>
            <a:r>
              <a:rPr lang="de-DE" altLang="en-US" dirty="0" err="1"/>
              <a:t>has</a:t>
            </a:r>
            <a:r>
              <a:rPr lang="de-DE" altLang="en-US" dirty="0"/>
              <a:t> </a:t>
            </a:r>
            <a:r>
              <a:rPr lang="de-DE" altLang="en-US" dirty="0" err="1"/>
              <a:t>highest</a:t>
            </a:r>
            <a:r>
              <a:rPr lang="de-DE" altLang="en-US" dirty="0"/>
              <a:t> </a:t>
            </a:r>
            <a:r>
              <a:rPr lang="de-DE" altLang="en-US" dirty="0" err="1"/>
              <a:t>probability</a:t>
            </a:r>
            <a:endParaRPr lang="de-DE" altLang="en-US" dirty="0"/>
          </a:p>
          <a:p>
            <a:endParaRPr lang="de-DE" altLang="en-US" dirty="0"/>
          </a:p>
          <a:p>
            <a:pPr>
              <a:buFont typeface="Monotype Sorts" charset="2"/>
              <a:buNone/>
            </a:pPr>
            <a:r>
              <a:rPr lang="de-DE" altLang="en-US" dirty="0"/>
              <a:t>			</a:t>
            </a:r>
            <a:r>
              <a:rPr lang="de-DE" altLang="en-US" dirty="0" err="1"/>
              <a:t>ê</a:t>
            </a:r>
            <a:r>
              <a:rPr lang="de-DE" altLang="en-US" dirty="0"/>
              <a:t> = </a:t>
            </a:r>
            <a:r>
              <a:rPr lang="de-DE" altLang="en-US" dirty="0" err="1"/>
              <a:t>argmax</a:t>
            </a:r>
            <a:r>
              <a:rPr lang="de-DE" altLang="en-US" dirty="0"/>
              <a:t>{ p(</a:t>
            </a:r>
            <a:r>
              <a:rPr lang="de-DE" altLang="en-US" dirty="0" err="1"/>
              <a:t>e</a:t>
            </a:r>
            <a:r>
              <a:rPr lang="de-DE" altLang="en-US" dirty="0"/>
              <a:t> | f) }</a:t>
            </a:r>
          </a:p>
          <a:p>
            <a:pPr>
              <a:buFont typeface="Monotype Sorts" charset="2"/>
              <a:buNone/>
            </a:pPr>
            <a:r>
              <a:rPr lang="de-DE" altLang="en-US" dirty="0"/>
              <a:t>   	   		   = </a:t>
            </a:r>
            <a:r>
              <a:rPr lang="de-DE" altLang="en-US" dirty="0" err="1"/>
              <a:t>argmax</a:t>
            </a:r>
            <a:r>
              <a:rPr lang="de-DE" altLang="en-US" dirty="0"/>
              <a:t>{ p(</a:t>
            </a:r>
            <a:r>
              <a:rPr lang="de-DE" altLang="en-US" dirty="0" err="1"/>
              <a:t>e</a:t>
            </a:r>
            <a:r>
              <a:rPr lang="de-DE" altLang="en-US" dirty="0"/>
              <a:t>) p(f | </a:t>
            </a:r>
            <a:r>
              <a:rPr lang="de-DE" altLang="en-US" dirty="0" err="1"/>
              <a:t>e</a:t>
            </a:r>
            <a:r>
              <a:rPr lang="de-DE" altLang="en-US" dirty="0"/>
              <a:t>) }</a:t>
            </a:r>
          </a:p>
          <a:p>
            <a:pPr>
              <a:buFont typeface="Monotype Sorts" charset="2"/>
              <a:buNone/>
            </a:pPr>
            <a:endParaRPr lang="de-DE" altLang="en-US" dirty="0"/>
          </a:p>
        </p:txBody>
      </p:sp>
      <p:sp>
        <p:nvSpPr>
          <p:cNvPr id="87045" name="AutoShape 5"/>
          <p:cNvSpPr>
            <a:spLocks noChangeArrowheads="1"/>
          </p:cNvSpPr>
          <p:nvPr/>
        </p:nvSpPr>
        <p:spPr bwMode="auto">
          <a:xfrm>
            <a:off x="5360988" y="3463925"/>
            <a:ext cx="2476500" cy="685800"/>
          </a:xfrm>
          <a:prstGeom prst="wedgeRoundRectCallout">
            <a:avLst>
              <a:gd name="adj1" fmla="val -48611"/>
              <a:gd name="adj2" fmla="val -11805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Model</a:t>
            </a:r>
          </a:p>
          <a:p>
            <a:pPr algn="ctr"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Channel</a:t>
            </a:r>
          </a:p>
        </p:txBody>
      </p:sp>
      <p:sp>
        <p:nvSpPr>
          <p:cNvPr id="87046" name="AutoShape 6"/>
          <p:cNvSpPr>
            <a:spLocks noChangeArrowheads="1"/>
          </p:cNvSpPr>
          <p:nvPr/>
        </p:nvSpPr>
        <p:spPr bwMode="auto">
          <a:xfrm>
            <a:off x="3875088" y="4454525"/>
            <a:ext cx="2476500" cy="685800"/>
          </a:xfrm>
          <a:prstGeom prst="wedgeRoundRectCallout">
            <a:avLst>
              <a:gd name="adj1" fmla="val -30278"/>
              <a:gd name="adj2" fmla="val -26388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Model</a:t>
            </a:r>
          </a:p>
          <a:p>
            <a:pPr algn="ctr"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Source</a:t>
            </a:r>
          </a:p>
        </p:txBody>
      </p:sp>
      <p:sp>
        <p:nvSpPr>
          <p:cNvPr id="87047" name="AutoShape 7"/>
          <p:cNvSpPr>
            <a:spLocks noChangeArrowheads="1"/>
          </p:cNvSpPr>
          <p:nvPr/>
        </p:nvSpPr>
        <p:spPr bwMode="auto">
          <a:xfrm>
            <a:off x="985838" y="3844925"/>
            <a:ext cx="2476500" cy="685800"/>
          </a:xfrm>
          <a:prstGeom prst="wedgeRoundRectCallout">
            <a:avLst>
              <a:gd name="adj1" fmla="val 36389"/>
              <a:gd name="adj2" fmla="val -16388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Search</a:t>
            </a:r>
          </a:p>
          <a:p>
            <a:pPr algn="ctr"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Process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… that models  translation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500" y="3403873"/>
            <a:ext cx="3357090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976350310"/>
              </p:ext>
            </p:extLst>
          </p:nvPr>
        </p:nvGraphicFramePr>
        <p:xfrm>
          <a:off x="4561705" y="2399212"/>
          <a:ext cx="473310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93151" y="2014005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/>
              <a:t>Language</a:t>
            </a:r>
            <a:r>
              <a:rPr lang="es-MX" dirty="0" smtClean="0"/>
              <a:t> </a:t>
            </a:r>
            <a:r>
              <a:rPr lang="es-MX" dirty="0" err="1" smtClean="0"/>
              <a:t>Model</a:t>
            </a:r>
            <a:r>
              <a:rPr lang="es-MX" dirty="0" smtClean="0"/>
              <a:t> = </a:t>
            </a:r>
            <a:r>
              <a:rPr lang="es-MX" dirty="0" err="1" smtClean="0"/>
              <a:t>fluency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81144" y="4699460"/>
            <a:ext cx="2926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/>
              <a:t>Translation</a:t>
            </a:r>
            <a:r>
              <a:rPr lang="es-MX" dirty="0" smtClean="0"/>
              <a:t> </a:t>
            </a:r>
            <a:r>
              <a:rPr lang="es-MX" dirty="0" err="1" smtClean="0"/>
              <a:t>Model</a:t>
            </a:r>
            <a:r>
              <a:rPr lang="es-MX" dirty="0" smtClean="0"/>
              <a:t> = </a:t>
            </a:r>
            <a:r>
              <a:rPr lang="es-MX" dirty="0" err="1" smtClean="0"/>
              <a:t>fidelity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1163" y="5768646"/>
            <a:ext cx="3153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/>
              <a:t>Decoder</a:t>
            </a:r>
            <a:r>
              <a:rPr lang="es-MX" dirty="0" smtClean="0"/>
              <a:t> = </a:t>
            </a:r>
            <a:r>
              <a:rPr lang="es-MX" dirty="0" err="1" smtClean="0"/>
              <a:t>search</a:t>
            </a:r>
            <a:r>
              <a:rPr lang="es-MX" dirty="0" smtClean="0"/>
              <a:t> </a:t>
            </a:r>
            <a:r>
              <a:rPr lang="es-MX" dirty="0" err="1" smtClean="0"/>
              <a:t>for</a:t>
            </a:r>
            <a:r>
              <a:rPr lang="es-MX" dirty="0" smtClean="0"/>
              <a:t> </a:t>
            </a:r>
            <a:r>
              <a:rPr lang="es-MX" dirty="0" err="1" smtClean="0"/>
              <a:t>optimal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033000" y="4699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698875" y="2399212"/>
            <a:ext cx="0" cy="10046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11500" y="4103961"/>
            <a:ext cx="698500" cy="5954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393151" y="4103961"/>
            <a:ext cx="543599" cy="16646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2692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2"/>
    </mc:Choice>
    <mc:Fallback xmlns="">
      <p:transition spd="slow" advTm="6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9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Stephan Vogel - Machine Translation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503264C-0D36-CA4F-8F3D-B26378927CE2}" type="slidenum">
              <a:rPr lang="en-US" altLang="en-US" sz="1400"/>
              <a:pPr/>
              <a:t>34</a:t>
            </a:fld>
            <a:endParaRPr lang="en-US" altLang="en-US" sz="1400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Tasks in SMT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de-DE" dirty="0" err="1"/>
              <a:t>Modelling</a:t>
            </a:r>
            <a:r>
              <a:rPr lang="de-DE" dirty="0"/>
              <a:t> </a:t>
            </a:r>
            <a:br>
              <a:rPr lang="de-DE" dirty="0"/>
            </a:br>
            <a:r>
              <a:rPr lang="de-DE" sz="1800" dirty="0" err="1"/>
              <a:t>build</a:t>
            </a:r>
            <a:r>
              <a:rPr lang="de-DE" sz="1800" dirty="0"/>
              <a:t> </a:t>
            </a:r>
            <a:r>
              <a:rPr lang="de-DE" sz="1800" dirty="0" err="1"/>
              <a:t>statistical</a:t>
            </a:r>
            <a:r>
              <a:rPr lang="de-DE" sz="1800" dirty="0"/>
              <a:t> </a:t>
            </a:r>
            <a:r>
              <a:rPr lang="de-DE" sz="1800" dirty="0" err="1"/>
              <a:t>models</a:t>
            </a:r>
            <a:r>
              <a:rPr lang="de-DE" sz="1800" dirty="0"/>
              <a:t> </a:t>
            </a:r>
            <a:r>
              <a:rPr lang="de-DE" sz="1800" dirty="0" err="1"/>
              <a:t>which</a:t>
            </a:r>
            <a:r>
              <a:rPr lang="de-DE" sz="1800" dirty="0"/>
              <a:t> </a:t>
            </a:r>
            <a:r>
              <a:rPr lang="de-DE" sz="1800" dirty="0" err="1"/>
              <a:t>capture</a:t>
            </a:r>
            <a:r>
              <a:rPr lang="de-DE" sz="1800" dirty="0"/>
              <a:t> </a:t>
            </a:r>
            <a:r>
              <a:rPr lang="de-DE" sz="1800" dirty="0" err="1"/>
              <a:t>characteristic</a:t>
            </a:r>
            <a:r>
              <a:rPr lang="de-DE" sz="1800" dirty="0"/>
              <a:t> </a:t>
            </a:r>
            <a:r>
              <a:rPr lang="de-DE" sz="1800" dirty="0" err="1"/>
              <a:t>features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translation</a:t>
            </a:r>
            <a:r>
              <a:rPr lang="de-DE" sz="1800" dirty="0"/>
              <a:t> </a:t>
            </a:r>
            <a:r>
              <a:rPr lang="de-DE" sz="1800" dirty="0" err="1"/>
              <a:t>equivalences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target</a:t>
            </a:r>
            <a:r>
              <a:rPr lang="de-DE" sz="1800" dirty="0"/>
              <a:t> </a:t>
            </a:r>
            <a:r>
              <a:rPr lang="de-DE" sz="1800" dirty="0" err="1"/>
              <a:t>language</a:t>
            </a:r>
            <a:endParaRPr lang="de-DE" sz="1800" dirty="0"/>
          </a:p>
          <a:p>
            <a:pPr>
              <a:buFont typeface="Wingdings" charset="0"/>
              <a:buChar char="§"/>
              <a:defRPr/>
            </a:pPr>
            <a:r>
              <a:rPr lang="de-DE" dirty="0"/>
              <a:t>Training </a:t>
            </a:r>
            <a:br>
              <a:rPr lang="de-DE" dirty="0"/>
            </a:br>
            <a:r>
              <a:rPr lang="de-DE" sz="1800" dirty="0" err="1"/>
              <a:t>train</a:t>
            </a:r>
            <a:r>
              <a:rPr lang="de-DE" sz="1800" dirty="0"/>
              <a:t> </a:t>
            </a:r>
            <a:r>
              <a:rPr lang="de-DE" sz="1800" dirty="0" err="1"/>
              <a:t>translation</a:t>
            </a:r>
            <a:r>
              <a:rPr lang="de-DE" sz="1800" dirty="0"/>
              <a:t> </a:t>
            </a:r>
            <a:r>
              <a:rPr lang="de-DE" sz="1800" dirty="0" err="1"/>
              <a:t>model</a:t>
            </a:r>
            <a:r>
              <a:rPr lang="de-DE" sz="1800" dirty="0"/>
              <a:t> on bilingual </a:t>
            </a:r>
            <a:r>
              <a:rPr lang="de-DE" sz="1800" dirty="0" err="1"/>
              <a:t>corpus</a:t>
            </a:r>
            <a:r>
              <a:rPr lang="de-DE" sz="1800" dirty="0"/>
              <a:t>, </a:t>
            </a:r>
            <a:r>
              <a:rPr lang="de-DE" sz="1800" dirty="0" err="1"/>
              <a:t>train</a:t>
            </a:r>
            <a:r>
              <a:rPr lang="de-DE" sz="1800" dirty="0"/>
              <a:t> </a:t>
            </a:r>
            <a:r>
              <a:rPr lang="de-DE" sz="1800" dirty="0" err="1"/>
              <a:t>language</a:t>
            </a:r>
            <a:r>
              <a:rPr lang="de-DE" sz="1800" dirty="0"/>
              <a:t> </a:t>
            </a:r>
            <a:r>
              <a:rPr lang="de-DE" sz="1800" dirty="0" err="1"/>
              <a:t>model</a:t>
            </a:r>
            <a:r>
              <a:rPr lang="de-DE" sz="1800" dirty="0"/>
              <a:t> on </a:t>
            </a:r>
            <a:r>
              <a:rPr lang="de-DE" sz="1800" dirty="0" err="1"/>
              <a:t>monolingual</a:t>
            </a:r>
            <a:r>
              <a:rPr lang="de-DE" sz="1800" dirty="0"/>
              <a:t> </a:t>
            </a:r>
            <a:r>
              <a:rPr lang="de-DE" sz="1800" dirty="0" err="1"/>
              <a:t>corpus</a:t>
            </a:r>
            <a:endParaRPr lang="de-DE" sz="1800" dirty="0"/>
          </a:p>
          <a:p>
            <a:pPr>
              <a:buFont typeface="Wingdings" charset="0"/>
              <a:buChar char="§"/>
              <a:defRPr/>
            </a:pPr>
            <a:r>
              <a:rPr lang="de-DE" dirty="0"/>
              <a:t>Decoding </a:t>
            </a:r>
            <a:br>
              <a:rPr lang="de-DE" dirty="0"/>
            </a:br>
            <a:r>
              <a:rPr lang="de-DE" sz="1800" dirty="0"/>
              <a:t>find </a:t>
            </a:r>
            <a:r>
              <a:rPr lang="de-DE" sz="1800" dirty="0" err="1"/>
              <a:t>best</a:t>
            </a:r>
            <a:r>
              <a:rPr lang="de-DE" sz="1800" dirty="0"/>
              <a:t> </a:t>
            </a:r>
            <a:r>
              <a:rPr lang="de-DE" sz="1800" dirty="0" err="1"/>
              <a:t>translation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new</a:t>
            </a:r>
            <a:r>
              <a:rPr lang="de-DE" sz="1800" dirty="0"/>
              <a:t> </a:t>
            </a:r>
            <a:r>
              <a:rPr lang="de-DE" sz="1800" dirty="0" err="1"/>
              <a:t>sentences</a:t>
            </a:r>
            <a:r>
              <a:rPr lang="de-DE" sz="1800" dirty="0"/>
              <a:t> </a:t>
            </a:r>
            <a:r>
              <a:rPr lang="de-DE" sz="1800" dirty="0" err="1"/>
              <a:t>according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models</a:t>
            </a:r>
            <a:endParaRPr lang="de-DE" sz="1800" dirty="0"/>
          </a:p>
          <a:p>
            <a:pPr>
              <a:buFont typeface="Wingdings" charset="0"/>
              <a:buChar char="§"/>
              <a:defRPr/>
            </a:pPr>
            <a:r>
              <a:rPr lang="de-DE" dirty="0"/>
              <a:t>Evaluation</a:t>
            </a:r>
          </a:p>
          <a:p>
            <a:pPr lvl="1">
              <a:defRPr/>
            </a:pPr>
            <a:r>
              <a:rPr lang="de-DE" dirty="0" err="1"/>
              <a:t>Subjective</a:t>
            </a:r>
            <a:r>
              <a:rPr lang="de-DE" dirty="0"/>
              <a:t> </a:t>
            </a:r>
            <a:r>
              <a:rPr lang="de-DE" dirty="0" err="1"/>
              <a:t>evaluation</a:t>
            </a:r>
            <a:r>
              <a:rPr lang="de-DE" dirty="0"/>
              <a:t>: </a:t>
            </a:r>
            <a:r>
              <a:rPr lang="de-DE" dirty="0" err="1"/>
              <a:t>fluency</a:t>
            </a:r>
            <a:r>
              <a:rPr lang="de-DE" dirty="0"/>
              <a:t>, </a:t>
            </a:r>
            <a:r>
              <a:rPr lang="de-DE" dirty="0" err="1"/>
              <a:t>adequacy</a:t>
            </a:r>
            <a:endParaRPr lang="de-DE" dirty="0"/>
          </a:p>
          <a:p>
            <a:pPr lvl="1">
              <a:defRPr/>
            </a:pPr>
            <a:r>
              <a:rPr lang="de-DE" dirty="0" err="1"/>
              <a:t>Automatic</a:t>
            </a:r>
            <a:r>
              <a:rPr lang="de-DE" dirty="0"/>
              <a:t> </a:t>
            </a:r>
            <a:r>
              <a:rPr lang="de-DE" dirty="0" err="1"/>
              <a:t>evaluation</a:t>
            </a:r>
            <a:r>
              <a:rPr lang="de-DE" dirty="0"/>
              <a:t>: WER, Bleu, </a:t>
            </a:r>
            <a:r>
              <a:rPr lang="de-DE" dirty="0" err="1"/>
              <a:t>etc</a:t>
            </a:r>
            <a:endParaRPr lang="de-DE" dirty="0"/>
          </a:p>
          <a:p>
            <a:pPr>
              <a:buFont typeface="Wingdings" charset="0"/>
              <a:buChar char="§"/>
              <a:defRPr/>
            </a:pPr>
            <a:r>
              <a:rPr lang="de-DE" dirty="0" err="1"/>
              <a:t>And</a:t>
            </a:r>
            <a:r>
              <a:rPr lang="de-DE" dirty="0"/>
              <a:t> all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nitty-gritty</a:t>
            </a:r>
            <a:r>
              <a:rPr lang="de-DE" dirty="0"/>
              <a:t> </a:t>
            </a:r>
            <a:r>
              <a:rPr lang="de-DE" dirty="0" err="1"/>
              <a:t>stuff</a:t>
            </a:r>
            <a:endParaRPr lang="de-DE" dirty="0"/>
          </a:p>
          <a:p>
            <a:pPr lvl="1">
              <a:defRPr/>
            </a:pPr>
            <a:r>
              <a:rPr lang="de-DE" dirty="0"/>
              <a:t>Text </a:t>
            </a:r>
            <a:r>
              <a:rPr lang="de-DE" dirty="0" err="1"/>
              <a:t>preprocessing</a:t>
            </a:r>
            <a:r>
              <a:rPr lang="de-DE" dirty="0"/>
              <a:t>,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cleaning</a:t>
            </a:r>
            <a:endParaRPr lang="de-DE" dirty="0"/>
          </a:p>
          <a:p>
            <a:pPr lvl="1">
              <a:defRPr/>
            </a:pPr>
            <a:r>
              <a:rPr lang="de-DE" dirty="0"/>
              <a:t>Parameter </a:t>
            </a:r>
            <a:r>
              <a:rPr lang="de-DE" dirty="0" err="1"/>
              <a:t>tuning</a:t>
            </a:r>
            <a:r>
              <a:rPr lang="de-DE" dirty="0"/>
              <a:t> (</a:t>
            </a:r>
            <a:r>
              <a:rPr lang="de-DE" dirty="0" err="1"/>
              <a:t>minimum</a:t>
            </a:r>
            <a:r>
              <a:rPr lang="de-DE" dirty="0"/>
              <a:t> </a:t>
            </a:r>
            <a:r>
              <a:rPr lang="de-DE" dirty="0" err="1"/>
              <a:t>error</a:t>
            </a:r>
            <a:r>
              <a:rPr lang="de-DE" dirty="0"/>
              <a:t> rate </a:t>
            </a:r>
            <a:r>
              <a:rPr lang="de-DE" dirty="0" err="1"/>
              <a:t>training</a:t>
            </a:r>
            <a:r>
              <a:rPr lang="de-DE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Modelling</a:t>
            </a:r>
            <a:r>
              <a:rPr lang="en-US" dirty="0" smtClean="0"/>
              <a:t> for SMT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08050" y="4203764"/>
            <a:ext cx="8502650" cy="2050987"/>
          </a:xfrm>
        </p:spPr>
        <p:txBody>
          <a:bodyPr/>
          <a:lstStyle/>
          <a:p>
            <a:r>
              <a:rPr lang="en-US" sz="2400" dirty="0" smtClean="0"/>
              <a:t>How phrases are extracted (which ones, how many, etc).</a:t>
            </a:r>
          </a:p>
          <a:p>
            <a:r>
              <a:rPr lang="en-US" sz="2400" dirty="0" smtClean="0"/>
              <a:t>How phrases are scored.</a:t>
            </a:r>
          </a:p>
          <a:p>
            <a:r>
              <a:rPr lang="en-US" sz="2400" dirty="0" smtClean="0"/>
              <a:t>Certain features (lexical).</a:t>
            </a:r>
            <a:endParaRPr lang="en-US" sz="2400" dirty="0"/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9293617"/>
              </p:ext>
            </p:extLst>
          </p:nvPr>
        </p:nvGraphicFramePr>
        <p:xfrm>
          <a:off x="1276774" y="1649320"/>
          <a:ext cx="6806935" cy="2738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Guzman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3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65"/>
    </mc:Choice>
    <mc:Fallback xmlns="">
      <p:transition xmlns:p14="http://schemas.microsoft.com/office/powerpoint/2010/main" spd="slow" advTm="8565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A03B2F9-66AD-034A-A764-667D084E43C0}" type="datetime1">
              <a:rPr lang="en-US" altLang="en-US" sz="1400"/>
              <a:pPr/>
              <a:t>4/9/15</a:t>
            </a:fld>
            <a:endParaRPr lang="en-US" altLang="en-US" sz="140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40D1186-3258-1B49-B461-6C8B385E5512}" type="slidenum">
              <a:rPr lang="en-US" altLang="en-US" sz="1400"/>
              <a:pPr/>
              <a:t>36</a:t>
            </a:fld>
            <a:endParaRPr lang="en-US" altLang="en-US" sz="1400"/>
          </a:p>
        </p:txBody>
      </p:sp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mtClean="0">
                <a:cs typeface="+mj-cs"/>
              </a:rPr>
              <a:t>Word Alignment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95300" y="1247775"/>
            <a:ext cx="4375150" cy="4878388"/>
          </a:xfrm>
        </p:spPr>
        <p:txBody>
          <a:bodyPr/>
          <a:lstStyle/>
          <a:p>
            <a:pPr eaLnBrk="1" hangingPunct="1"/>
            <a:endParaRPr lang="en-US" altLang="en-US" sz="2000"/>
          </a:p>
        </p:txBody>
      </p:sp>
      <p:sp>
        <p:nvSpPr>
          <p:cNvPr id="19558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943600" y="2409825"/>
            <a:ext cx="3467100" cy="3716338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endParaRPr lang="en-US" altLang="en-US" sz="2000"/>
          </a:p>
          <a:p>
            <a:pPr eaLnBrk="1" hangingPunct="1">
              <a:buFont typeface="Wingdings" charset="2"/>
              <a:buNone/>
            </a:pPr>
            <a:r>
              <a:rPr lang="en-US" altLang="en-US" sz="2000"/>
              <a:t>Observations:</a:t>
            </a:r>
          </a:p>
          <a:p>
            <a:pPr eaLnBrk="1" hangingPunct="1"/>
            <a:r>
              <a:rPr lang="en-US" altLang="en-US" sz="2000"/>
              <a:t>Often 1-1</a:t>
            </a:r>
          </a:p>
          <a:p>
            <a:pPr eaLnBrk="1" hangingPunct="1"/>
            <a:r>
              <a:rPr lang="en-US" altLang="en-US" sz="2000"/>
              <a:t>Some 1-to-many</a:t>
            </a:r>
          </a:p>
          <a:p>
            <a:pPr eaLnBrk="1" hangingPunct="1"/>
            <a:r>
              <a:rPr lang="en-US" altLang="en-US" sz="2000"/>
              <a:t>Some 1-to-nothing</a:t>
            </a:r>
          </a:p>
          <a:p>
            <a:pPr eaLnBrk="1" hangingPunct="1"/>
            <a:r>
              <a:rPr lang="en-US" altLang="en-US" sz="2000"/>
              <a:t>Often monotone, but some reordering</a:t>
            </a:r>
          </a:p>
          <a:p>
            <a:pPr eaLnBrk="1" hangingPunct="1"/>
            <a:r>
              <a:rPr lang="en-US" altLang="en-US" sz="2000"/>
              <a:t>Not always clear-cut</a:t>
            </a:r>
          </a:p>
        </p:txBody>
      </p:sp>
      <p:pic>
        <p:nvPicPr>
          <p:cNvPr id="52230" name="Picture 5" descr="Alig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500" y="1524000"/>
            <a:ext cx="472281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90" name="Text Box 6"/>
          <p:cNvSpPr txBox="1">
            <a:spLocks noChangeArrowheads="1"/>
          </p:cNvSpPr>
          <p:nvPr/>
        </p:nvSpPr>
        <p:spPr bwMode="auto">
          <a:xfrm>
            <a:off x="6026150" y="1371600"/>
            <a:ext cx="33020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  <a:defRPr/>
            </a:pPr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Which word maps to 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  <a:defRPr/>
            </a:pPr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which word?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0B38E34-DC53-0B41-B29B-10B66F731907}" type="slidenum">
              <a:rPr lang="en-US" altLang="en-US" sz="1400"/>
              <a:pPr/>
              <a:t>37</a:t>
            </a:fld>
            <a:endParaRPr lang="en-US" altLang="en-US" sz="1400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Word Alignment</a:t>
            </a:r>
            <a:endParaRPr lang="en-US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098550"/>
            <a:ext cx="8859838" cy="381000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sz="2000"/>
              <a:t>Calculate Viterbi path (i.e. path with highest probability)</a:t>
            </a:r>
          </a:p>
        </p:txBody>
      </p:sp>
      <p:grpSp>
        <p:nvGrpSpPr>
          <p:cNvPr id="72708" name="Group 123"/>
          <p:cNvGrpSpPr>
            <a:grpSpLocks/>
          </p:cNvGrpSpPr>
          <p:nvPr/>
        </p:nvGrpSpPr>
        <p:grpSpPr bwMode="auto">
          <a:xfrm>
            <a:off x="495300" y="1600200"/>
            <a:ext cx="7512050" cy="4729163"/>
            <a:chOff x="288" y="1152"/>
            <a:chExt cx="4368" cy="2979"/>
          </a:xfrm>
        </p:grpSpPr>
        <p:sp>
          <p:nvSpPr>
            <p:cNvPr id="50180" name="Line 4"/>
            <p:cNvSpPr>
              <a:spLocks noChangeShapeType="1"/>
            </p:cNvSpPr>
            <p:nvPr/>
          </p:nvSpPr>
          <p:spPr bwMode="auto">
            <a:xfrm flipV="1">
              <a:off x="528" y="1152"/>
              <a:ext cx="0" cy="26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181" name="Line 5"/>
            <p:cNvSpPr>
              <a:spLocks noChangeShapeType="1"/>
            </p:cNvSpPr>
            <p:nvPr/>
          </p:nvSpPr>
          <p:spPr bwMode="auto">
            <a:xfrm>
              <a:off x="528" y="3840"/>
              <a:ext cx="41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182" name="Oval 6"/>
            <p:cNvSpPr>
              <a:spLocks noChangeArrowheads="1"/>
            </p:cNvSpPr>
            <p:nvPr/>
          </p:nvSpPr>
          <p:spPr bwMode="auto">
            <a:xfrm>
              <a:off x="624" y="3629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183" name="Oval 7"/>
            <p:cNvSpPr>
              <a:spLocks noChangeArrowheads="1"/>
            </p:cNvSpPr>
            <p:nvPr/>
          </p:nvSpPr>
          <p:spPr bwMode="auto">
            <a:xfrm>
              <a:off x="912" y="3360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184" name="Oval 8"/>
            <p:cNvSpPr>
              <a:spLocks noChangeArrowheads="1"/>
            </p:cNvSpPr>
            <p:nvPr/>
          </p:nvSpPr>
          <p:spPr bwMode="auto">
            <a:xfrm>
              <a:off x="1200" y="3053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185" name="Line 9"/>
            <p:cNvSpPr>
              <a:spLocks noChangeShapeType="1"/>
            </p:cNvSpPr>
            <p:nvPr/>
          </p:nvSpPr>
          <p:spPr bwMode="auto">
            <a:xfrm>
              <a:off x="528" y="3552"/>
              <a:ext cx="412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186" name="Line 10"/>
            <p:cNvSpPr>
              <a:spLocks noChangeShapeType="1"/>
            </p:cNvSpPr>
            <p:nvPr/>
          </p:nvSpPr>
          <p:spPr bwMode="auto">
            <a:xfrm>
              <a:off x="528" y="3264"/>
              <a:ext cx="412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187" name="Line 11"/>
            <p:cNvSpPr>
              <a:spLocks noChangeShapeType="1"/>
            </p:cNvSpPr>
            <p:nvPr/>
          </p:nvSpPr>
          <p:spPr bwMode="auto">
            <a:xfrm>
              <a:off x="528" y="2976"/>
              <a:ext cx="412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188" name="Line 12"/>
            <p:cNvSpPr>
              <a:spLocks noChangeShapeType="1"/>
            </p:cNvSpPr>
            <p:nvPr/>
          </p:nvSpPr>
          <p:spPr bwMode="auto">
            <a:xfrm>
              <a:off x="528" y="2688"/>
              <a:ext cx="412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189" name="Line 13"/>
            <p:cNvSpPr>
              <a:spLocks noChangeShapeType="1"/>
            </p:cNvSpPr>
            <p:nvPr/>
          </p:nvSpPr>
          <p:spPr bwMode="auto">
            <a:xfrm>
              <a:off x="528" y="2400"/>
              <a:ext cx="412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190" name="Line 14"/>
            <p:cNvSpPr>
              <a:spLocks noChangeShapeType="1"/>
            </p:cNvSpPr>
            <p:nvPr/>
          </p:nvSpPr>
          <p:spPr bwMode="auto">
            <a:xfrm>
              <a:off x="528" y="2112"/>
              <a:ext cx="412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191" name="Line 15"/>
            <p:cNvSpPr>
              <a:spLocks noChangeShapeType="1"/>
            </p:cNvSpPr>
            <p:nvPr/>
          </p:nvSpPr>
          <p:spPr bwMode="auto">
            <a:xfrm>
              <a:off x="528" y="1824"/>
              <a:ext cx="412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192" name="Line 16"/>
            <p:cNvSpPr>
              <a:spLocks noChangeShapeType="1"/>
            </p:cNvSpPr>
            <p:nvPr/>
          </p:nvSpPr>
          <p:spPr bwMode="auto">
            <a:xfrm>
              <a:off x="528" y="1536"/>
              <a:ext cx="412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193" name="Line 17"/>
            <p:cNvSpPr>
              <a:spLocks noChangeShapeType="1"/>
            </p:cNvSpPr>
            <p:nvPr/>
          </p:nvSpPr>
          <p:spPr bwMode="auto">
            <a:xfrm>
              <a:off x="528" y="1248"/>
              <a:ext cx="412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194" name="Line 18"/>
            <p:cNvSpPr>
              <a:spLocks noChangeShapeType="1"/>
            </p:cNvSpPr>
            <p:nvPr/>
          </p:nvSpPr>
          <p:spPr bwMode="auto">
            <a:xfrm flipV="1">
              <a:off x="816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195" name="Line 19"/>
            <p:cNvSpPr>
              <a:spLocks noChangeShapeType="1"/>
            </p:cNvSpPr>
            <p:nvPr/>
          </p:nvSpPr>
          <p:spPr bwMode="auto">
            <a:xfrm flipV="1">
              <a:off x="1104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196" name="Line 20"/>
            <p:cNvSpPr>
              <a:spLocks noChangeShapeType="1"/>
            </p:cNvSpPr>
            <p:nvPr/>
          </p:nvSpPr>
          <p:spPr bwMode="auto">
            <a:xfrm flipV="1">
              <a:off x="1392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197" name="Line 21"/>
            <p:cNvSpPr>
              <a:spLocks noChangeShapeType="1"/>
            </p:cNvSpPr>
            <p:nvPr/>
          </p:nvSpPr>
          <p:spPr bwMode="auto">
            <a:xfrm flipV="1">
              <a:off x="1680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198" name="Line 22"/>
            <p:cNvSpPr>
              <a:spLocks noChangeShapeType="1"/>
            </p:cNvSpPr>
            <p:nvPr/>
          </p:nvSpPr>
          <p:spPr bwMode="auto">
            <a:xfrm flipV="1">
              <a:off x="1968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199" name="Line 23"/>
            <p:cNvSpPr>
              <a:spLocks noChangeShapeType="1"/>
            </p:cNvSpPr>
            <p:nvPr/>
          </p:nvSpPr>
          <p:spPr bwMode="auto">
            <a:xfrm flipV="1">
              <a:off x="2256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200" name="Line 24"/>
            <p:cNvSpPr>
              <a:spLocks noChangeShapeType="1"/>
            </p:cNvSpPr>
            <p:nvPr/>
          </p:nvSpPr>
          <p:spPr bwMode="auto">
            <a:xfrm flipV="1">
              <a:off x="2544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201" name="Line 25"/>
            <p:cNvSpPr>
              <a:spLocks noChangeShapeType="1"/>
            </p:cNvSpPr>
            <p:nvPr/>
          </p:nvSpPr>
          <p:spPr bwMode="auto">
            <a:xfrm flipV="1">
              <a:off x="2832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202" name="Line 26"/>
            <p:cNvSpPr>
              <a:spLocks noChangeShapeType="1"/>
            </p:cNvSpPr>
            <p:nvPr/>
          </p:nvSpPr>
          <p:spPr bwMode="auto">
            <a:xfrm flipV="1">
              <a:off x="3120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203" name="Line 27"/>
            <p:cNvSpPr>
              <a:spLocks noChangeShapeType="1"/>
            </p:cNvSpPr>
            <p:nvPr/>
          </p:nvSpPr>
          <p:spPr bwMode="auto">
            <a:xfrm flipV="1">
              <a:off x="3408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204" name="Line 28"/>
            <p:cNvSpPr>
              <a:spLocks noChangeShapeType="1"/>
            </p:cNvSpPr>
            <p:nvPr/>
          </p:nvSpPr>
          <p:spPr bwMode="auto">
            <a:xfrm flipV="1">
              <a:off x="3696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205" name="Line 29"/>
            <p:cNvSpPr>
              <a:spLocks noChangeShapeType="1"/>
            </p:cNvSpPr>
            <p:nvPr/>
          </p:nvSpPr>
          <p:spPr bwMode="auto">
            <a:xfrm flipV="1">
              <a:off x="3984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206" name="Line 30"/>
            <p:cNvSpPr>
              <a:spLocks noChangeShapeType="1"/>
            </p:cNvSpPr>
            <p:nvPr/>
          </p:nvSpPr>
          <p:spPr bwMode="auto">
            <a:xfrm flipV="1">
              <a:off x="4272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207" name="Line 31"/>
            <p:cNvSpPr>
              <a:spLocks noChangeShapeType="1"/>
            </p:cNvSpPr>
            <p:nvPr/>
          </p:nvSpPr>
          <p:spPr bwMode="auto">
            <a:xfrm flipV="1">
              <a:off x="4560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208" name="Oval 32"/>
            <p:cNvSpPr>
              <a:spLocks noChangeArrowheads="1"/>
            </p:cNvSpPr>
            <p:nvPr/>
          </p:nvSpPr>
          <p:spPr bwMode="auto">
            <a:xfrm>
              <a:off x="1469" y="3053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09" name="Oval 33"/>
            <p:cNvSpPr>
              <a:spLocks noChangeArrowheads="1"/>
            </p:cNvSpPr>
            <p:nvPr/>
          </p:nvSpPr>
          <p:spPr bwMode="auto">
            <a:xfrm>
              <a:off x="1757" y="2170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10" name="Oval 34"/>
            <p:cNvSpPr>
              <a:spLocks noChangeArrowheads="1"/>
            </p:cNvSpPr>
            <p:nvPr/>
          </p:nvSpPr>
          <p:spPr bwMode="auto">
            <a:xfrm>
              <a:off x="2045" y="2506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11" name="Oval 35"/>
            <p:cNvSpPr>
              <a:spLocks noChangeArrowheads="1"/>
            </p:cNvSpPr>
            <p:nvPr/>
          </p:nvSpPr>
          <p:spPr bwMode="auto">
            <a:xfrm>
              <a:off x="2333" y="2506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12" name="Oval 36"/>
            <p:cNvSpPr>
              <a:spLocks noChangeArrowheads="1"/>
            </p:cNvSpPr>
            <p:nvPr/>
          </p:nvSpPr>
          <p:spPr bwMode="auto">
            <a:xfrm>
              <a:off x="2621" y="2189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13" name="Oval 37"/>
            <p:cNvSpPr>
              <a:spLocks noChangeArrowheads="1"/>
            </p:cNvSpPr>
            <p:nvPr/>
          </p:nvSpPr>
          <p:spPr bwMode="auto">
            <a:xfrm>
              <a:off x="2909" y="2765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14" name="Oval 38"/>
            <p:cNvSpPr>
              <a:spLocks noChangeArrowheads="1"/>
            </p:cNvSpPr>
            <p:nvPr/>
          </p:nvSpPr>
          <p:spPr bwMode="auto">
            <a:xfrm>
              <a:off x="3216" y="1901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15" name="Oval 39"/>
            <p:cNvSpPr>
              <a:spLocks noChangeArrowheads="1"/>
            </p:cNvSpPr>
            <p:nvPr/>
          </p:nvSpPr>
          <p:spPr bwMode="auto">
            <a:xfrm>
              <a:off x="3485" y="1901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16" name="Oval 40"/>
            <p:cNvSpPr>
              <a:spLocks noChangeArrowheads="1"/>
            </p:cNvSpPr>
            <p:nvPr/>
          </p:nvSpPr>
          <p:spPr bwMode="auto">
            <a:xfrm>
              <a:off x="3773" y="1901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17" name="Oval 41"/>
            <p:cNvSpPr>
              <a:spLocks noChangeArrowheads="1"/>
            </p:cNvSpPr>
            <p:nvPr/>
          </p:nvSpPr>
          <p:spPr bwMode="auto">
            <a:xfrm>
              <a:off x="4061" y="1613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18" name="Oval 42"/>
            <p:cNvSpPr>
              <a:spLocks noChangeArrowheads="1"/>
            </p:cNvSpPr>
            <p:nvPr/>
          </p:nvSpPr>
          <p:spPr bwMode="auto">
            <a:xfrm>
              <a:off x="4349" y="1344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19" name="Oval 43"/>
            <p:cNvSpPr>
              <a:spLocks noChangeArrowheads="1"/>
            </p:cNvSpPr>
            <p:nvPr/>
          </p:nvSpPr>
          <p:spPr bwMode="auto">
            <a:xfrm>
              <a:off x="651" y="2784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20" name="Oval 44"/>
            <p:cNvSpPr>
              <a:spLocks noChangeArrowheads="1"/>
            </p:cNvSpPr>
            <p:nvPr/>
          </p:nvSpPr>
          <p:spPr bwMode="auto">
            <a:xfrm>
              <a:off x="939" y="1920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21" name="Oval 45"/>
            <p:cNvSpPr>
              <a:spLocks noChangeArrowheads="1"/>
            </p:cNvSpPr>
            <p:nvPr/>
          </p:nvSpPr>
          <p:spPr bwMode="auto">
            <a:xfrm>
              <a:off x="1200" y="2523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22" name="Oval 46"/>
            <p:cNvSpPr>
              <a:spLocks noChangeArrowheads="1"/>
            </p:cNvSpPr>
            <p:nvPr/>
          </p:nvSpPr>
          <p:spPr bwMode="auto">
            <a:xfrm>
              <a:off x="1488" y="3387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23" name="Oval 47"/>
            <p:cNvSpPr>
              <a:spLocks noChangeArrowheads="1"/>
            </p:cNvSpPr>
            <p:nvPr/>
          </p:nvSpPr>
          <p:spPr bwMode="auto">
            <a:xfrm>
              <a:off x="1803" y="3675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24" name="Oval 48"/>
            <p:cNvSpPr>
              <a:spLocks noChangeArrowheads="1"/>
            </p:cNvSpPr>
            <p:nvPr/>
          </p:nvSpPr>
          <p:spPr bwMode="auto">
            <a:xfrm>
              <a:off x="1803" y="2832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25" name="Oval 49"/>
            <p:cNvSpPr>
              <a:spLocks noChangeArrowheads="1"/>
            </p:cNvSpPr>
            <p:nvPr/>
          </p:nvSpPr>
          <p:spPr bwMode="auto">
            <a:xfrm>
              <a:off x="2064" y="2208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26" name="Oval 50"/>
            <p:cNvSpPr>
              <a:spLocks noChangeArrowheads="1"/>
            </p:cNvSpPr>
            <p:nvPr/>
          </p:nvSpPr>
          <p:spPr bwMode="auto">
            <a:xfrm>
              <a:off x="2379" y="1632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27" name="Oval 51"/>
            <p:cNvSpPr>
              <a:spLocks noChangeArrowheads="1"/>
            </p:cNvSpPr>
            <p:nvPr/>
          </p:nvSpPr>
          <p:spPr bwMode="auto">
            <a:xfrm>
              <a:off x="2667" y="1947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28" name="Oval 52"/>
            <p:cNvSpPr>
              <a:spLocks noChangeArrowheads="1"/>
            </p:cNvSpPr>
            <p:nvPr/>
          </p:nvSpPr>
          <p:spPr bwMode="auto">
            <a:xfrm>
              <a:off x="2955" y="1371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29" name="Oval 53"/>
            <p:cNvSpPr>
              <a:spLocks noChangeArrowheads="1"/>
            </p:cNvSpPr>
            <p:nvPr/>
          </p:nvSpPr>
          <p:spPr bwMode="auto">
            <a:xfrm>
              <a:off x="3243" y="2523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30" name="Oval 54"/>
            <p:cNvSpPr>
              <a:spLocks noChangeArrowheads="1"/>
            </p:cNvSpPr>
            <p:nvPr/>
          </p:nvSpPr>
          <p:spPr bwMode="auto">
            <a:xfrm>
              <a:off x="3531" y="3387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31" name="Oval 55"/>
            <p:cNvSpPr>
              <a:spLocks noChangeArrowheads="1"/>
            </p:cNvSpPr>
            <p:nvPr/>
          </p:nvSpPr>
          <p:spPr bwMode="auto">
            <a:xfrm>
              <a:off x="3819" y="3072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32" name="Oval 56"/>
            <p:cNvSpPr>
              <a:spLocks noChangeArrowheads="1"/>
            </p:cNvSpPr>
            <p:nvPr/>
          </p:nvSpPr>
          <p:spPr bwMode="auto">
            <a:xfrm>
              <a:off x="4107" y="2523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33" name="Oval 57"/>
            <p:cNvSpPr>
              <a:spLocks noChangeArrowheads="1"/>
            </p:cNvSpPr>
            <p:nvPr/>
          </p:nvSpPr>
          <p:spPr bwMode="auto">
            <a:xfrm>
              <a:off x="4395" y="1947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34" name="Oval 58"/>
            <p:cNvSpPr>
              <a:spLocks noChangeArrowheads="1"/>
            </p:cNvSpPr>
            <p:nvPr/>
          </p:nvSpPr>
          <p:spPr bwMode="auto">
            <a:xfrm>
              <a:off x="4368" y="3675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35" name="Oval 59"/>
            <p:cNvSpPr>
              <a:spLocks noChangeArrowheads="1"/>
            </p:cNvSpPr>
            <p:nvPr/>
          </p:nvSpPr>
          <p:spPr bwMode="auto">
            <a:xfrm>
              <a:off x="624" y="1632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36" name="Oval 60"/>
            <p:cNvSpPr>
              <a:spLocks noChangeArrowheads="1"/>
            </p:cNvSpPr>
            <p:nvPr/>
          </p:nvSpPr>
          <p:spPr bwMode="auto">
            <a:xfrm>
              <a:off x="922" y="2794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37" name="Oval 61"/>
            <p:cNvSpPr>
              <a:spLocks noChangeArrowheads="1"/>
            </p:cNvSpPr>
            <p:nvPr/>
          </p:nvSpPr>
          <p:spPr bwMode="auto">
            <a:xfrm>
              <a:off x="1210" y="1632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38" name="Oval 62"/>
            <p:cNvSpPr>
              <a:spLocks noChangeArrowheads="1"/>
            </p:cNvSpPr>
            <p:nvPr/>
          </p:nvSpPr>
          <p:spPr bwMode="auto">
            <a:xfrm>
              <a:off x="1776" y="1930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39" name="Oval 63"/>
            <p:cNvSpPr>
              <a:spLocks noChangeArrowheads="1"/>
            </p:cNvSpPr>
            <p:nvPr/>
          </p:nvSpPr>
          <p:spPr bwMode="auto">
            <a:xfrm>
              <a:off x="1776" y="2506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40" name="Oval 64"/>
            <p:cNvSpPr>
              <a:spLocks noChangeArrowheads="1"/>
            </p:cNvSpPr>
            <p:nvPr/>
          </p:nvSpPr>
          <p:spPr bwMode="auto">
            <a:xfrm>
              <a:off x="2074" y="3082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41" name="Oval 65"/>
            <p:cNvSpPr>
              <a:spLocks noChangeArrowheads="1"/>
            </p:cNvSpPr>
            <p:nvPr/>
          </p:nvSpPr>
          <p:spPr bwMode="auto">
            <a:xfrm>
              <a:off x="2362" y="3370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42" name="Oval 66"/>
            <p:cNvSpPr>
              <a:spLocks noChangeArrowheads="1"/>
            </p:cNvSpPr>
            <p:nvPr/>
          </p:nvSpPr>
          <p:spPr bwMode="auto">
            <a:xfrm>
              <a:off x="2938" y="3658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43" name="Oval 67"/>
            <p:cNvSpPr>
              <a:spLocks noChangeArrowheads="1"/>
            </p:cNvSpPr>
            <p:nvPr/>
          </p:nvSpPr>
          <p:spPr bwMode="auto">
            <a:xfrm>
              <a:off x="3226" y="2208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44" name="Oval 68"/>
            <p:cNvSpPr>
              <a:spLocks noChangeArrowheads="1"/>
            </p:cNvSpPr>
            <p:nvPr/>
          </p:nvSpPr>
          <p:spPr bwMode="auto">
            <a:xfrm>
              <a:off x="3514" y="1344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45" name="Oval 69"/>
            <p:cNvSpPr>
              <a:spLocks noChangeArrowheads="1"/>
            </p:cNvSpPr>
            <p:nvPr/>
          </p:nvSpPr>
          <p:spPr bwMode="auto">
            <a:xfrm>
              <a:off x="3802" y="2506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46" name="Oval 70"/>
            <p:cNvSpPr>
              <a:spLocks noChangeArrowheads="1"/>
            </p:cNvSpPr>
            <p:nvPr/>
          </p:nvSpPr>
          <p:spPr bwMode="auto">
            <a:xfrm>
              <a:off x="4090" y="3370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47" name="Oval 71"/>
            <p:cNvSpPr>
              <a:spLocks noChangeArrowheads="1"/>
            </p:cNvSpPr>
            <p:nvPr/>
          </p:nvSpPr>
          <p:spPr bwMode="auto">
            <a:xfrm>
              <a:off x="4378" y="1642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48" name="Oval 72"/>
            <p:cNvSpPr>
              <a:spLocks noChangeArrowheads="1"/>
            </p:cNvSpPr>
            <p:nvPr/>
          </p:nvSpPr>
          <p:spPr bwMode="auto">
            <a:xfrm>
              <a:off x="672" y="340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49" name="Oval 73"/>
            <p:cNvSpPr>
              <a:spLocks noChangeArrowheads="1"/>
            </p:cNvSpPr>
            <p:nvPr/>
          </p:nvSpPr>
          <p:spPr bwMode="auto">
            <a:xfrm>
              <a:off x="672" y="2544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50" name="Oval 74"/>
            <p:cNvSpPr>
              <a:spLocks noChangeArrowheads="1"/>
            </p:cNvSpPr>
            <p:nvPr/>
          </p:nvSpPr>
          <p:spPr bwMode="auto">
            <a:xfrm>
              <a:off x="672" y="2256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51" name="Oval 75"/>
            <p:cNvSpPr>
              <a:spLocks noChangeArrowheads="1"/>
            </p:cNvSpPr>
            <p:nvPr/>
          </p:nvSpPr>
          <p:spPr bwMode="auto">
            <a:xfrm>
              <a:off x="672" y="192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52" name="Oval 76"/>
            <p:cNvSpPr>
              <a:spLocks noChangeArrowheads="1"/>
            </p:cNvSpPr>
            <p:nvPr/>
          </p:nvSpPr>
          <p:spPr bwMode="auto">
            <a:xfrm>
              <a:off x="968" y="139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53" name="Oval 77"/>
            <p:cNvSpPr>
              <a:spLocks noChangeArrowheads="1"/>
            </p:cNvSpPr>
            <p:nvPr/>
          </p:nvSpPr>
          <p:spPr bwMode="auto">
            <a:xfrm>
              <a:off x="960" y="168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54" name="Oval 78"/>
            <p:cNvSpPr>
              <a:spLocks noChangeArrowheads="1"/>
            </p:cNvSpPr>
            <p:nvPr/>
          </p:nvSpPr>
          <p:spPr bwMode="auto">
            <a:xfrm>
              <a:off x="960" y="255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55" name="Oval 79"/>
            <p:cNvSpPr>
              <a:spLocks noChangeArrowheads="1"/>
            </p:cNvSpPr>
            <p:nvPr/>
          </p:nvSpPr>
          <p:spPr bwMode="auto">
            <a:xfrm>
              <a:off x="960" y="3696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56" name="Oval 80"/>
            <p:cNvSpPr>
              <a:spLocks noChangeArrowheads="1"/>
            </p:cNvSpPr>
            <p:nvPr/>
          </p:nvSpPr>
          <p:spPr bwMode="auto">
            <a:xfrm>
              <a:off x="1248" y="340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57" name="Oval 81"/>
            <p:cNvSpPr>
              <a:spLocks noChangeArrowheads="1"/>
            </p:cNvSpPr>
            <p:nvPr/>
          </p:nvSpPr>
          <p:spPr bwMode="auto">
            <a:xfrm>
              <a:off x="1248" y="283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58" name="Oval 82"/>
            <p:cNvSpPr>
              <a:spLocks noChangeArrowheads="1"/>
            </p:cNvSpPr>
            <p:nvPr/>
          </p:nvSpPr>
          <p:spPr bwMode="auto">
            <a:xfrm>
              <a:off x="1248" y="196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59" name="Oval 83"/>
            <p:cNvSpPr>
              <a:spLocks noChangeArrowheads="1"/>
            </p:cNvSpPr>
            <p:nvPr/>
          </p:nvSpPr>
          <p:spPr bwMode="auto">
            <a:xfrm>
              <a:off x="1248" y="139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60" name="Oval 84"/>
            <p:cNvSpPr>
              <a:spLocks noChangeArrowheads="1"/>
            </p:cNvSpPr>
            <p:nvPr/>
          </p:nvSpPr>
          <p:spPr bwMode="auto">
            <a:xfrm>
              <a:off x="1536" y="168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61" name="Oval 85"/>
            <p:cNvSpPr>
              <a:spLocks noChangeArrowheads="1"/>
            </p:cNvSpPr>
            <p:nvPr/>
          </p:nvSpPr>
          <p:spPr bwMode="auto">
            <a:xfrm>
              <a:off x="1536" y="1976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62" name="Oval 86"/>
            <p:cNvSpPr>
              <a:spLocks noChangeArrowheads="1"/>
            </p:cNvSpPr>
            <p:nvPr/>
          </p:nvSpPr>
          <p:spPr bwMode="auto">
            <a:xfrm>
              <a:off x="1536" y="255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63" name="Oval 87"/>
            <p:cNvSpPr>
              <a:spLocks noChangeArrowheads="1"/>
            </p:cNvSpPr>
            <p:nvPr/>
          </p:nvSpPr>
          <p:spPr bwMode="auto">
            <a:xfrm>
              <a:off x="1824" y="308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64" name="Oval 88"/>
            <p:cNvSpPr>
              <a:spLocks noChangeArrowheads="1"/>
            </p:cNvSpPr>
            <p:nvPr/>
          </p:nvSpPr>
          <p:spPr bwMode="auto">
            <a:xfrm>
              <a:off x="1824" y="340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65" name="Oval 89"/>
            <p:cNvSpPr>
              <a:spLocks noChangeArrowheads="1"/>
            </p:cNvSpPr>
            <p:nvPr/>
          </p:nvSpPr>
          <p:spPr bwMode="auto">
            <a:xfrm>
              <a:off x="2112" y="340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66" name="Oval 90"/>
            <p:cNvSpPr>
              <a:spLocks noChangeArrowheads="1"/>
            </p:cNvSpPr>
            <p:nvPr/>
          </p:nvSpPr>
          <p:spPr bwMode="auto">
            <a:xfrm>
              <a:off x="2112" y="3696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67" name="Oval 91"/>
            <p:cNvSpPr>
              <a:spLocks noChangeArrowheads="1"/>
            </p:cNvSpPr>
            <p:nvPr/>
          </p:nvSpPr>
          <p:spPr bwMode="auto">
            <a:xfrm>
              <a:off x="2400" y="3696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68" name="Oval 92"/>
            <p:cNvSpPr>
              <a:spLocks noChangeArrowheads="1"/>
            </p:cNvSpPr>
            <p:nvPr/>
          </p:nvSpPr>
          <p:spPr bwMode="auto">
            <a:xfrm>
              <a:off x="2400" y="283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69" name="Oval 93"/>
            <p:cNvSpPr>
              <a:spLocks noChangeArrowheads="1"/>
            </p:cNvSpPr>
            <p:nvPr/>
          </p:nvSpPr>
          <p:spPr bwMode="auto">
            <a:xfrm>
              <a:off x="2400" y="196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70" name="Oval 94"/>
            <p:cNvSpPr>
              <a:spLocks noChangeArrowheads="1"/>
            </p:cNvSpPr>
            <p:nvPr/>
          </p:nvSpPr>
          <p:spPr bwMode="auto">
            <a:xfrm>
              <a:off x="2400" y="139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71" name="Oval 95"/>
            <p:cNvSpPr>
              <a:spLocks noChangeArrowheads="1"/>
            </p:cNvSpPr>
            <p:nvPr/>
          </p:nvSpPr>
          <p:spPr bwMode="auto">
            <a:xfrm>
              <a:off x="2688" y="168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72" name="Oval 96"/>
            <p:cNvSpPr>
              <a:spLocks noChangeArrowheads="1"/>
            </p:cNvSpPr>
            <p:nvPr/>
          </p:nvSpPr>
          <p:spPr bwMode="auto">
            <a:xfrm>
              <a:off x="2688" y="2544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73" name="Oval 97"/>
            <p:cNvSpPr>
              <a:spLocks noChangeArrowheads="1"/>
            </p:cNvSpPr>
            <p:nvPr/>
          </p:nvSpPr>
          <p:spPr bwMode="auto">
            <a:xfrm>
              <a:off x="2688" y="312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74" name="Oval 98"/>
            <p:cNvSpPr>
              <a:spLocks noChangeArrowheads="1"/>
            </p:cNvSpPr>
            <p:nvPr/>
          </p:nvSpPr>
          <p:spPr bwMode="auto">
            <a:xfrm>
              <a:off x="2688" y="3416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75" name="Oval 99"/>
            <p:cNvSpPr>
              <a:spLocks noChangeArrowheads="1"/>
            </p:cNvSpPr>
            <p:nvPr/>
          </p:nvSpPr>
          <p:spPr bwMode="auto">
            <a:xfrm>
              <a:off x="2936" y="312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76" name="Oval 100"/>
            <p:cNvSpPr>
              <a:spLocks noChangeArrowheads="1"/>
            </p:cNvSpPr>
            <p:nvPr/>
          </p:nvSpPr>
          <p:spPr bwMode="auto">
            <a:xfrm>
              <a:off x="2976" y="2256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77" name="Oval 101"/>
            <p:cNvSpPr>
              <a:spLocks noChangeArrowheads="1"/>
            </p:cNvSpPr>
            <p:nvPr/>
          </p:nvSpPr>
          <p:spPr bwMode="auto">
            <a:xfrm>
              <a:off x="2976" y="196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78" name="Oval 102"/>
            <p:cNvSpPr>
              <a:spLocks noChangeArrowheads="1"/>
            </p:cNvSpPr>
            <p:nvPr/>
          </p:nvSpPr>
          <p:spPr bwMode="auto">
            <a:xfrm>
              <a:off x="2976" y="168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79" name="Oval 103"/>
            <p:cNvSpPr>
              <a:spLocks noChangeArrowheads="1"/>
            </p:cNvSpPr>
            <p:nvPr/>
          </p:nvSpPr>
          <p:spPr bwMode="auto">
            <a:xfrm>
              <a:off x="3272" y="168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80" name="Oval 104"/>
            <p:cNvSpPr>
              <a:spLocks noChangeArrowheads="1"/>
            </p:cNvSpPr>
            <p:nvPr/>
          </p:nvSpPr>
          <p:spPr bwMode="auto">
            <a:xfrm>
              <a:off x="3272" y="139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81" name="Oval 105"/>
            <p:cNvSpPr>
              <a:spLocks noChangeArrowheads="1"/>
            </p:cNvSpPr>
            <p:nvPr/>
          </p:nvSpPr>
          <p:spPr bwMode="auto">
            <a:xfrm>
              <a:off x="3840" y="168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82" name="Oval 106"/>
            <p:cNvSpPr>
              <a:spLocks noChangeArrowheads="1"/>
            </p:cNvSpPr>
            <p:nvPr/>
          </p:nvSpPr>
          <p:spPr bwMode="auto">
            <a:xfrm>
              <a:off x="4088" y="139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83" name="Oval 107"/>
            <p:cNvSpPr>
              <a:spLocks noChangeArrowheads="1"/>
            </p:cNvSpPr>
            <p:nvPr/>
          </p:nvSpPr>
          <p:spPr bwMode="auto">
            <a:xfrm>
              <a:off x="4136" y="2264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84" name="Oval 108"/>
            <p:cNvSpPr>
              <a:spLocks noChangeArrowheads="1"/>
            </p:cNvSpPr>
            <p:nvPr/>
          </p:nvSpPr>
          <p:spPr bwMode="auto">
            <a:xfrm>
              <a:off x="4128" y="284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85" name="Oval 109"/>
            <p:cNvSpPr>
              <a:spLocks noChangeArrowheads="1"/>
            </p:cNvSpPr>
            <p:nvPr/>
          </p:nvSpPr>
          <p:spPr bwMode="auto">
            <a:xfrm>
              <a:off x="4424" y="283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86" name="Oval 110"/>
            <p:cNvSpPr>
              <a:spLocks noChangeArrowheads="1"/>
            </p:cNvSpPr>
            <p:nvPr/>
          </p:nvSpPr>
          <p:spPr bwMode="auto">
            <a:xfrm>
              <a:off x="4416" y="312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87" name="Oval 111"/>
            <p:cNvSpPr>
              <a:spLocks noChangeArrowheads="1"/>
            </p:cNvSpPr>
            <p:nvPr/>
          </p:nvSpPr>
          <p:spPr bwMode="auto">
            <a:xfrm>
              <a:off x="4088" y="3704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88" name="Oval 112"/>
            <p:cNvSpPr>
              <a:spLocks noChangeArrowheads="1"/>
            </p:cNvSpPr>
            <p:nvPr/>
          </p:nvSpPr>
          <p:spPr bwMode="auto">
            <a:xfrm>
              <a:off x="3800" y="3696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89" name="Oval 113"/>
            <p:cNvSpPr>
              <a:spLocks noChangeArrowheads="1"/>
            </p:cNvSpPr>
            <p:nvPr/>
          </p:nvSpPr>
          <p:spPr bwMode="auto">
            <a:xfrm>
              <a:off x="3840" y="340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90" name="Oval 114"/>
            <p:cNvSpPr>
              <a:spLocks noChangeArrowheads="1"/>
            </p:cNvSpPr>
            <p:nvPr/>
          </p:nvSpPr>
          <p:spPr bwMode="auto">
            <a:xfrm>
              <a:off x="3264" y="3696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91" name="Oval 115"/>
            <p:cNvSpPr>
              <a:spLocks noChangeArrowheads="1"/>
            </p:cNvSpPr>
            <p:nvPr/>
          </p:nvSpPr>
          <p:spPr bwMode="auto">
            <a:xfrm>
              <a:off x="3560" y="312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92" name="Oval 116"/>
            <p:cNvSpPr>
              <a:spLocks noChangeArrowheads="1"/>
            </p:cNvSpPr>
            <p:nvPr/>
          </p:nvSpPr>
          <p:spPr bwMode="auto">
            <a:xfrm>
              <a:off x="3552" y="2544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93" name="Oval 117"/>
            <p:cNvSpPr>
              <a:spLocks noChangeArrowheads="1"/>
            </p:cNvSpPr>
            <p:nvPr/>
          </p:nvSpPr>
          <p:spPr bwMode="auto">
            <a:xfrm>
              <a:off x="3264" y="284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94" name="Oval 118"/>
            <p:cNvSpPr>
              <a:spLocks noChangeArrowheads="1"/>
            </p:cNvSpPr>
            <p:nvPr/>
          </p:nvSpPr>
          <p:spPr bwMode="auto">
            <a:xfrm>
              <a:off x="1824" y="139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0295" name="Text Box 119"/>
            <p:cNvSpPr txBox="1">
              <a:spLocks noChangeArrowheads="1"/>
            </p:cNvSpPr>
            <p:nvPr/>
          </p:nvSpPr>
          <p:spPr bwMode="auto">
            <a:xfrm>
              <a:off x="566" y="3840"/>
              <a:ext cx="22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ea typeface="ＭＳ Ｐゴシック" charset="0"/>
                  <a:cs typeface="ＭＳ Ｐゴシック" charset="0"/>
                </a:rPr>
                <a:t>f</a:t>
              </a:r>
              <a:r>
                <a:rPr lang="en-US" sz="2400" baseline="-25000">
                  <a:latin typeface="Times New Roman" charset="0"/>
                  <a:ea typeface="ＭＳ Ｐゴシック" charset="0"/>
                  <a:cs typeface="ＭＳ Ｐゴシック" charset="0"/>
                </a:rPr>
                <a:t>1</a:t>
              </a:r>
            </a:p>
          </p:txBody>
        </p:sp>
        <p:sp>
          <p:nvSpPr>
            <p:cNvPr id="50296" name="Text Box 120"/>
            <p:cNvSpPr txBox="1">
              <a:spLocks noChangeArrowheads="1"/>
            </p:cNvSpPr>
            <p:nvPr/>
          </p:nvSpPr>
          <p:spPr bwMode="auto">
            <a:xfrm>
              <a:off x="4316" y="3840"/>
              <a:ext cx="21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ea typeface="ＭＳ Ｐゴシック" charset="0"/>
                  <a:cs typeface="ＭＳ Ｐゴシック" charset="0"/>
                </a:rPr>
                <a:t>f</a:t>
              </a:r>
              <a:r>
                <a:rPr lang="en-US" sz="2400" baseline="-25000">
                  <a:latin typeface="Times New Roman" charset="0"/>
                  <a:ea typeface="ＭＳ Ｐゴシック" charset="0"/>
                  <a:cs typeface="ＭＳ Ｐゴシック" charset="0"/>
                </a:rPr>
                <a:t>J</a:t>
              </a:r>
            </a:p>
          </p:txBody>
        </p:sp>
        <p:sp>
          <p:nvSpPr>
            <p:cNvPr id="50297" name="Text Box 121"/>
            <p:cNvSpPr txBox="1">
              <a:spLocks noChangeArrowheads="1"/>
            </p:cNvSpPr>
            <p:nvPr/>
          </p:nvSpPr>
          <p:spPr bwMode="auto">
            <a:xfrm>
              <a:off x="288" y="3552"/>
              <a:ext cx="24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ea typeface="ＭＳ Ｐゴシック" charset="0"/>
                  <a:cs typeface="ＭＳ Ｐゴシック" charset="0"/>
                </a:rPr>
                <a:t>e</a:t>
              </a:r>
              <a:r>
                <a:rPr lang="en-US" sz="2400" baseline="-25000">
                  <a:latin typeface="Times New Roman" charset="0"/>
                  <a:ea typeface="ＭＳ Ｐゴシック" charset="0"/>
                  <a:cs typeface="ＭＳ Ｐゴシック" charset="0"/>
                </a:rPr>
                <a:t>1</a:t>
              </a:r>
            </a:p>
          </p:txBody>
        </p:sp>
        <p:sp>
          <p:nvSpPr>
            <p:cNvPr id="50298" name="Text Box 122"/>
            <p:cNvSpPr txBox="1">
              <a:spLocks noChangeArrowheads="1"/>
            </p:cNvSpPr>
            <p:nvPr/>
          </p:nvSpPr>
          <p:spPr bwMode="auto">
            <a:xfrm>
              <a:off x="288" y="1248"/>
              <a:ext cx="22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ea typeface="ＭＳ Ｐゴシック" charset="0"/>
                  <a:cs typeface="ＭＳ Ｐゴシック" charset="0"/>
                </a:rPr>
                <a:t>e</a:t>
              </a:r>
              <a:r>
                <a:rPr lang="en-US" sz="2400" baseline="-25000">
                  <a:latin typeface="Times New Roman" charset="0"/>
                  <a:ea typeface="ＭＳ Ｐゴシック" charset="0"/>
                  <a:cs typeface="ＭＳ Ｐゴシック" charset="0"/>
                </a:rPr>
                <a:t>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0C4996E-8964-D246-8146-EFC196E6C714}" type="slidenum">
              <a:rPr lang="en-US" altLang="en-US" sz="1400"/>
              <a:pPr/>
              <a:t>38</a:t>
            </a:fld>
            <a:endParaRPr lang="en-US" altLang="en-US" sz="1400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Extract Phrases </a:t>
            </a:r>
            <a:r>
              <a:rPr lang="en-US" dirty="0"/>
              <a:t>from </a:t>
            </a:r>
            <a:r>
              <a:rPr lang="en-US" dirty="0" smtClean="0"/>
              <a:t>Word Alignment</a:t>
            </a:r>
            <a:endParaRPr lang="en-US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066800"/>
            <a:ext cx="8859838" cy="2414588"/>
          </a:xfrm>
        </p:spPr>
        <p:txBody>
          <a:bodyPr/>
          <a:lstStyle/>
          <a:p>
            <a:r>
              <a:rPr lang="en-US" altLang="en-US" sz="2000"/>
              <a:t>Read off source phrase – target phrase pairs</a:t>
            </a:r>
          </a:p>
        </p:txBody>
      </p:sp>
      <p:grpSp>
        <p:nvGrpSpPr>
          <p:cNvPr id="74756" name="Group 126"/>
          <p:cNvGrpSpPr>
            <a:grpSpLocks/>
          </p:cNvGrpSpPr>
          <p:nvPr/>
        </p:nvGrpSpPr>
        <p:grpSpPr bwMode="auto">
          <a:xfrm>
            <a:off x="495300" y="1600200"/>
            <a:ext cx="7512050" cy="4729163"/>
            <a:chOff x="288" y="1152"/>
            <a:chExt cx="4368" cy="2979"/>
          </a:xfrm>
        </p:grpSpPr>
        <p:sp>
          <p:nvSpPr>
            <p:cNvPr id="52228" name="Line 4"/>
            <p:cNvSpPr>
              <a:spLocks noChangeShapeType="1"/>
            </p:cNvSpPr>
            <p:nvPr/>
          </p:nvSpPr>
          <p:spPr bwMode="auto">
            <a:xfrm flipV="1">
              <a:off x="528" y="1152"/>
              <a:ext cx="0" cy="26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229" name="Line 5"/>
            <p:cNvSpPr>
              <a:spLocks noChangeShapeType="1"/>
            </p:cNvSpPr>
            <p:nvPr/>
          </p:nvSpPr>
          <p:spPr bwMode="auto">
            <a:xfrm>
              <a:off x="528" y="3840"/>
              <a:ext cx="41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230" name="Oval 6"/>
            <p:cNvSpPr>
              <a:spLocks noChangeArrowheads="1"/>
            </p:cNvSpPr>
            <p:nvPr/>
          </p:nvSpPr>
          <p:spPr bwMode="auto">
            <a:xfrm>
              <a:off x="624" y="3629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31" name="Oval 7"/>
            <p:cNvSpPr>
              <a:spLocks noChangeArrowheads="1"/>
            </p:cNvSpPr>
            <p:nvPr/>
          </p:nvSpPr>
          <p:spPr bwMode="auto">
            <a:xfrm>
              <a:off x="912" y="3360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32" name="Oval 8"/>
            <p:cNvSpPr>
              <a:spLocks noChangeArrowheads="1"/>
            </p:cNvSpPr>
            <p:nvPr/>
          </p:nvSpPr>
          <p:spPr bwMode="auto">
            <a:xfrm>
              <a:off x="1200" y="3053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33" name="Line 9"/>
            <p:cNvSpPr>
              <a:spLocks noChangeShapeType="1"/>
            </p:cNvSpPr>
            <p:nvPr/>
          </p:nvSpPr>
          <p:spPr bwMode="auto">
            <a:xfrm>
              <a:off x="528" y="3552"/>
              <a:ext cx="412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234" name="Line 10"/>
            <p:cNvSpPr>
              <a:spLocks noChangeShapeType="1"/>
            </p:cNvSpPr>
            <p:nvPr/>
          </p:nvSpPr>
          <p:spPr bwMode="auto">
            <a:xfrm>
              <a:off x="528" y="3264"/>
              <a:ext cx="412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235" name="Line 11"/>
            <p:cNvSpPr>
              <a:spLocks noChangeShapeType="1"/>
            </p:cNvSpPr>
            <p:nvPr/>
          </p:nvSpPr>
          <p:spPr bwMode="auto">
            <a:xfrm>
              <a:off x="528" y="2976"/>
              <a:ext cx="412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236" name="Line 12"/>
            <p:cNvSpPr>
              <a:spLocks noChangeShapeType="1"/>
            </p:cNvSpPr>
            <p:nvPr/>
          </p:nvSpPr>
          <p:spPr bwMode="auto">
            <a:xfrm>
              <a:off x="528" y="2688"/>
              <a:ext cx="412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237" name="Line 13"/>
            <p:cNvSpPr>
              <a:spLocks noChangeShapeType="1"/>
            </p:cNvSpPr>
            <p:nvPr/>
          </p:nvSpPr>
          <p:spPr bwMode="auto">
            <a:xfrm>
              <a:off x="528" y="2400"/>
              <a:ext cx="412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238" name="Line 14"/>
            <p:cNvSpPr>
              <a:spLocks noChangeShapeType="1"/>
            </p:cNvSpPr>
            <p:nvPr/>
          </p:nvSpPr>
          <p:spPr bwMode="auto">
            <a:xfrm>
              <a:off x="528" y="2112"/>
              <a:ext cx="412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239" name="Line 15"/>
            <p:cNvSpPr>
              <a:spLocks noChangeShapeType="1"/>
            </p:cNvSpPr>
            <p:nvPr/>
          </p:nvSpPr>
          <p:spPr bwMode="auto">
            <a:xfrm>
              <a:off x="528" y="1824"/>
              <a:ext cx="412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240" name="Line 16"/>
            <p:cNvSpPr>
              <a:spLocks noChangeShapeType="1"/>
            </p:cNvSpPr>
            <p:nvPr/>
          </p:nvSpPr>
          <p:spPr bwMode="auto">
            <a:xfrm>
              <a:off x="528" y="1536"/>
              <a:ext cx="412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241" name="Line 17"/>
            <p:cNvSpPr>
              <a:spLocks noChangeShapeType="1"/>
            </p:cNvSpPr>
            <p:nvPr/>
          </p:nvSpPr>
          <p:spPr bwMode="auto">
            <a:xfrm>
              <a:off x="528" y="1248"/>
              <a:ext cx="412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242" name="Line 18"/>
            <p:cNvSpPr>
              <a:spLocks noChangeShapeType="1"/>
            </p:cNvSpPr>
            <p:nvPr/>
          </p:nvSpPr>
          <p:spPr bwMode="auto">
            <a:xfrm flipV="1">
              <a:off x="816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243" name="Line 19"/>
            <p:cNvSpPr>
              <a:spLocks noChangeShapeType="1"/>
            </p:cNvSpPr>
            <p:nvPr/>
          </p:nvSpPr>
          <p:spPr bwMode="auto">
            <a:xfrm flipV="1">
              <a:off x="1104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244" name="Line 20"/>
            <p:cNvSpPr>
              <a:spLocks noChangeShapeType="1"/>
            </p:cNvSpPr>
            <p:nvPr/>
          </p:nvSpPr>
          <p:spPr bwMode="auto">
            <a:xfrm flipV="1">
              <a:off x="1392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245" name="Line 21"/>
            <p:cNvSpPr>
              <a:spLocks noChangeShapeType="1"/>
            </p:cNvSpPr>
            <p:nvPr/>
          </p:nvSpPr>
          <p:spPr bwMode="auto">
            <a:xfrm flipV="1">
              <a:off x="1680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246" name="Line 22"/>
            <p:cNvSpPr>
              <a:spLocks noChangeShapeType="1"/>
            </p:cNvSpPr>
            <p:nvPr/>
          </p:nvSpPr>
          <p:spPr bwMode="auto">
            <a:xfrm flipV="1">
              <a:off x="1968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247" name="Line 23"/>
            <p:cNvSpPr>
              <a:spLocks noChangeShapeType="1"/>
            </p:cNvSpPr>
            <p:nvPr/>
          </p:nvSpPr>
          <p:spPr bwMode="auto">
            <a:xfrm flipV="1">
              <a:off x="2256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248" name="Line 24"/>
            <p:cNvSpPr>
              <a:spLocks noChangeShapeType="1"/>
            </p:cNvSpPr>
            <p:nvPr/>
          </p:nvSpPr>
          <p:spPr bwMode="auto">
            <a:xfrm flipV="1">
              <a:off x="2544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249" name="Line 25"/>
            <p:cNvSpPr>
              <a:spLocks noChangeShapeType="1"/>
            </p:cNvSpPr>
            <p:nvPr/>
          </p:nvSpPr>
          <p:spPr bwMode="auto">
            <a:xfrm flipV="1">
              <a:off x="2832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250" name="Line 26"/>
            <p:cNvSpPr>
              <a:spLocks noChangeShapeType="1"/>
            </p:cNvSpPr>
            <p:nvPr/>
          </p:nvSpPr>
          <p:spPr bwMode="auto">
            <a:xfrm flipV="1">
              <a:off x="3120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251" name="Line 27"/>
            <p:cNvSpPr>
              <a:spLocks noChangeShapeType="1"/>
            </p:cNvSpPr>
            <p:nvPr/>
          </p:nvSpPr>
          <p:spPr bwMode="auto">
            <a:xfrm flipV="1">
              <a:off x="3408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252" name="Line 28"/>
            <p:cNvSpPr>
              <a:spLocks noChangeShapeType="1"/>
            </p:cNvSpPr>
            <p:nvPr/>
          </p:nvSpPr>
          <p:spPr bwMode="auto">
            <a:xfrm flipV="1">
              <a:off x="3696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253" name="Line 29"/>
            <p:cNvSpPr>
              <a:spLocks noChangeShapeType="1"/>
            </p:cNvSpPr>
            <p:nvPr/>
          </p:nvSpPr>
          <p:spPr bwMode="auto">
            <a:xfrm flipV="1">
              <a:off x="3984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254" name="Line 30"/>
            <p:cNvSpPr>
              <a:spLocks noChangeShapeType="1"/>
            </p:cNvSpPr>
            <p:nvPr/>
          </p:nvSpPr>
          <p:spPr bwMode="auto">
            <a:xfrm flipV="1">
              <a:off x="4272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255" name="Line 31"/>
            <p:cNvSpPr>
              <a:spLocks noChangeShapeType="1"/>
            </p:cNvSpPr>
            <p:nvPr/>
          </p:nvSpPr>
          <p:spPr bwMode="auto">
            <a:xfrm flipV="1">
              <a:off x="4560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256" name="Oval 32"/>
            <p:cNvSpPr>
              <a:spLocks noChangeArrowheads="1"/>
            </p:cNvSpPr>
            <p:nvPr/>
          </p:nvSpPr>
          <p:spPr bwMode="auto">
            <a:xfrm>
              <a:off x="1469" y="3053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57" name="Oval 33"/>
            <p:cNvSpPr>
              <a:spLocks noChangeArrowheads="1"/>
            </p:cNvSpPr>
            <p:nvPr/>
          </p:nvSpPr>
          <p:spPr bwMode="auto">
            <a:xfrm>
              <a:off x="1757" y="2170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58" name="Oval 34"/>
            <p:cNvSpPr>
              <a:spLocks noChangeArrowheads="1"/>
            </p:cNvSpPr>
            <p:nvPr/>
          </p:nvSpPr>
          <p:spPr bwMode="auto">
            <a:xfrm>
              <a:off x="2045" y="2506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59" name="Oval 35"/>
            <p:cNvSpPr>
              <a:spLocks noChangeArrowheads="1"/>
            </p:cNvSpPr>
            <p:nvPr/>
          </p:nvSpPr>
          <p:spPr bwMode="auto">
            <a:xfrm>
              <a:off x="2333" y="2506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60" name="Oval 36"/>
            <p:cNvSpPr>
              <a:spLocks noChangeArrowheads="1"/>
            </p:cNvSpPr>
            <p:nvPr/>
          </p:nvSpPr>
          <p:spPr bwMode="auto">
            <a:xfrm>
              <a:off x="2621" y="2189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61" name="Oval 37"/>
            <p:cNvSpPr>
              <a:spLocks noChangeArrowheads="1"/>
            </p:cNvSpPr>
            <p:nvPr/>
          </p:nvSpPr>
          <p:spPr bwMode="auto">
            <a:xfrm>
              <a:off x="2909" y="2765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62" name="Oval 38"/>
            <p:cNvSpPr>
              <a:spLocks noChangeArrowheads="1"/>
            </p:cNvSpPr>
            <p:nvPr/>
          </p:nvSpPr>
          <p:spPr bwMode="auto">
            <a:xfrm>
              <a:off x="3216" y="1901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63" name="Oval 39"/>
            <p:cNvSpPr>
              <a:spLocks noChangeArrowheads="1"/>
            </p:cNvSpPr>
            <p:nvPr/>
          </p:nvSpPr>
          <p:spPr bwMode="auto">
            <a:xfrm>
              <a:off x="3485" y="1901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64" name="Oval 40"/>
            <p:cNvSpPr>
              <a:spLocks noChangeArrowheads="1"/>
            </p:cNvSpPr>
            <p:nvPr/>
          </p:nvSpPr>
          <p:spPr bwMode="auto">
            <a:xfrm>
              <a:off x="3773" y="1901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65" name="Oval 41"/>
            <p:cNvSpPr>
              <a:spLocks noChangeArrowheads="1"/>
            </p:cNvSpPr>
            <p:nvPr/>
          </p:nvSpPr>
          <p:spPr bwMode="auto">
            <a:xfrm>
              <a:off x="4061" y="1613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66" name="Oval 42"/>
            <p:cNvSpPr>
              <a:spLocks noChangeArrowheads="1"/>
            </p:cNvSpPr>
            <p:nvPr/>
          </p:nvSpPr>
          <p:spPr bwMode="auto">
            <a:xfrm>
              <a:off x="4349" y="1344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67" name="Oval 43"/>
            <p:cNvSpPr>
              <a:spLocks noChangeArrowheads="1"/>
            </p:cNvSpPr>
            <p:nvPr/>
          </p:nvSpPr>
          <p:spPr bwMode="auto">
            <a:xfrm>
              <a:off x="651" y="2784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68" name="Oval 44"/>
            <p:cNvSpPr>
              <a:spLocks noChangeArrowheads="1"/>
            </p:cNvSpPr>
            <p:nvPr/>
          </p:nvSpPr>
          <p:spPr bwMode="auto">
            <a:xfrm>
              <a:off x="939" y="1920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69" name="Oval 45"/>
            <p:cNvSpPr>
              <a:spLocks noChangeArrowheads="1"/>
            </p:cNvSpPr>
            <p:nvPr/>
          </p:nvSpPr>
          <p:spPr bwMode="auto">
            <a:xfrm>
              <a:off x="1200" y="2523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70" name="Oval 46"/>
            <p:cNvSpPr>
              <a:spLocks noChangeArrowheads="1"/>
            </p:cNvSpPr>
            <p:nvPr/>
          </p:nvSpPr>
          <p:spPr bwMode="auto">
            <a:xfrm>
              <a:off x="1488" y="3387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71" name="Oval 47"/>
            <p:cNvSpPr>
              <a:spLocks noChangeArrowheads="1"/>
            </p:cNvSpPr>
            <p:nvPr/>
          </p:nvSpPr>
          <p:spPr bwMode="auto">
            <a:xfrm>
              <a:off x="1803" y="3675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72" name="Oval 48"/>
            <p:cNvSpPr>
              <a:spLocks noChangeArrowheads="1"/>
            </p:cNvSpPr>
            <p:nvPr/>
          </p:nvSpPr>
          <p:spPr bwMode="auto">
            <a:xfrm>
              <a:off x="1803" y="2832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73" name="Oval 49"/>
            <p:cNvSpPr>
              <a:spLocks noChangeArrowheads="1"/>
            </p:cNvSpPr>
            <p:nvPr/>
          </p:nvSpPr>
          <p:spPr bwMode="auto">
            <a:xfrm>
              <a:off x="2064" y="2208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74" name="Oval 50"/>
            <p:cNvSpPr>
              <a:spLocks noChangeArrowheads="1"/>
            </p:cNvSpPr>
            <p:nvPr/>
          </p:nvSpPr>
          <p:spPr bwMode="auto">
            <a:xfrm>
              <a:off x="2379" y="1632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75" name="Oval 51"/>
            <p:cNvSpPr>
              <a:spLocks noChangeArrowheads="1"/>
            </p:cNvSpPr>
            <p:nvPr/>
          </p:nvSpPr>
          <p:spPr bwMode="auto">
            <a:xfrm>
              <a:off x="2667" y="1947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76" name="Oval 52"/>
            <p:cNvSpPr>
              <a:spLocks noChangeArrowheads="1"/>
            </p:cNvSpPr>
            <p:nvPr/>
          </p:nvSpPr>
          <p:spPr bwMode="auto">
            <a:xfrm>
              <a:off x="2955" y="1371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77" name="Oval 53"/>
            <p:cNvSpPr>
              <a:spLocks noChangeArrowheads="1"/>
            </p:cNvSpPr>
            <p:nvPr/>
          </p:nvSpPr>
          <p:spPr bwMode="auto">
            <a:xfrm>
              <a:off x="3243" y="2523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78" name="Oval 54"/>
            <p:cNvSpPr>
              <a:spLocks noChangeArrowheads="1"/>
            </p:cNvSpPr>
            <p:nvPr/>
          </p:nvSpPr>
          <p:spPr bwMode="auto">
            <a:xfrm>
              <a:off x="3531" y="3387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79" name="Oval 55"/>
            <p:cNvSpPr>
              <a:spLocks noChangeArrowheads="1"/>
            </p:cNvSpPr>
            <p:nvPr/>
          </p:nvSpPr>
          <p:spPr bwMode="auto">
            <a:xfrm>
              <a:off x="3819" y="3072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80" name="Oval 56"/>
            <p:cNvSpPr>
              <a:spLocks noChangeArrowheads="1"/>
            </p:cNvSpPr>
            <p:nvPr/>
          </p:nvSpPr>
          <p:spPr bwMode="auto">
            <a:xfrm>
              <a:off x="4107" y="2523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81" name="Oval 57"/>
            <p:cNvSpPr>
              <a:spLocks noChangeArrowheads="1"/>
            </p:cNvSpPr>
            <p:nvPr/>
          </p:nvSpPr>
          <p:spPr bwMode="auto">
            <a:xfrm>
              <a:off x="4395" y="1947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82" name="Oval 58"/>
            <p:cNvSpPr>
              <a:spLocks noChangeArrowheads="1"/>
            </p:cNvSpPr>
            <p:nvPr/>
          </p:nvSpPr>
          <p:spPr bwMode="auto">
            <a:xfrm>
              <a:off x="4368" y="3675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83" name="Oval 59"/>
            <p:cNvSpPr>
              <a:spLocks noChangeArrowheads="1"/>
            </p:cNvSpPr>
            <p:nvPr/>
          </p:nvSpPr>
          <p:spPr bwMode="auto">
            <a:xfrm>
              <a:off x="624" y="1632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84" name="Oval 60"/>
            <p:cNvSpPr>
              <a:spLocks noChangeArrowheads="1"/>
            </p:cNvSpPr>
            <p:nvPr/>
          </p:nvSpPr>
          <p:spPr bwMode="auto">
            <a:xfrm>
              <a:off x="922" y="2794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85" name="Oval 61"/>
            <p:cNvSpPr>
              <a:spLocks noChangeArrowheads="1"/>
            </p:cNvSpPr>
            <p:nvPr/>
          </p:nvSpPr>
          <p:spPr bwMode="auto">
            <a:xfrm>
              <a:off x="1210" y="1632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86" name="Oval 62"/>
            <p:cNvSpPr>
              <a:spLocks noChangeArrowheads="1"/>
            </p:cNvSpPr>
            <p:nvPr/>
          </p:nvSpPr>
          <p:spPr bwMode="auto">
            <a:xfrm>
              <a:off x="1776" y="1930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87" name="Oval 63"/>
            <p:cNvSpPr>
              <a:spLocks noChangeArrowheads="1"/>
            </p:cNvSpPr>
            <p:nvPr/>
          </p:nvSpPr>
          <p:spPr bwMode="auto">
            <a:xfrm>
              <a:off x="1776" y="2506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88" name="Oval 64"/>
            <p:cNvSpPr>
              <a:spLocks noChangeArrowheads="1"/>
            </p:cNvSpPr>
            <p:nvPr/>
          </p:nvSpPr>
          <p:spPr bwMode="auto">
            <a:xfrm>
              <a:off x="2074" y="3082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89" name="Oval 65"/>
            <p:cNvSpPr>
              <a:spLocks noChangeArrowheads="1"/>
            </p:cNvSpPr>
            <p:nvPr/>
          </p:nvSpPr>
          <p:spPr bwMode="auto">
            <a:xfrm>
              <a:off x="2362" y="3370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90" name="Oval 66"/>
            <p:cNvSpPr>
              <a:spLocks noChangeArrowheads="1"/>
            </p:cNvSpPr>
            <p:nvPr/>
          </p:nvSpPr>
          <p:spPr bwMode="auto">
            <a:xfrm>
              <a:off x="2938" y="3658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91" name="Oval 67"/>
            <p:cNvSpPr>
              <a:spLocks noChangeArrowheads="1"/>
            </p:cNvSpPr>
            <p:nvPr/>
          </p:nvSpPr>
          <p:spPr bwMode="auto">
            <a:xfrm>
              <a:off x="3226" y="2208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92" name="Oval 68"/>
            <p:cNvSpPr>
              <a:spLocks noChangeArrowheads="1"/>
            </p:cNvSpPr>
            <p:nvPr/>
          </p:nvSpPr>
          <p:spPr bwMode="auto">
            <a:xfrm>
              <a:off x="3514" y="1344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93" name="Oval 69"/>
            <p:cNvSpPr>
              <a:spLocks noChangeArrowheads="1"/>
            </p:cNvSpPr>
            <p:nvPr/>
          </p:nvSpPr>
          <p:spPr bwMode="auto">
            <a:xfrm>
              <a:off x="3802" y="2506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94" name="Oval 70"/>
            <p:cNvSpPr>
              <a:spLocks noChangeArrowheads="1"/>
            </p:cNvSpPr>
            <p:nvPr/>
          </p:nvSpPr>
          <p:spPr bwMode="auto">
            <a:xfrm>
              <a:off x="4090" y="3370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95" name="Oval 71"/>
            <p:cNvSpPr>
              <a:spLocks noChangeArrowheads="1"/>
            </p:cNvSpPr>
            <p:nvPr/>
          </p:nvSpPr>
          <p:spPr bwMode="auto">
            <a:xfrm>
              <a:off x="4378" y="1642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96" name="Oval 72"/>
            <p:cNvSpPr>
              <a:spLocks noChangeArrowheads="1"/>
            </p:cNvSpPr>
            <p:nvPr/>
          </p:nvSpPr>
          <p:spPr bwMode="auto">
            <a:xfrm>
              <a:off x="672" y="340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97" name="Oval 73"/>
            <p:cNvSpPr>
              <a:spLocks noChangeArrowheads="1"/>
            </p:cNvSpPr>
            <p:nvPr/>
          </p:nvSpPr>
          <p:spPr bwMode="auto">
            <a:xfrm>
              <a:off x="672" y="2544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98" name="Oval 74"/>
            <p:cNvSpPr>
              <a:spLocks noChangeArrowheads="1"/>
            </p:cNvSpPr>
            <p:nvPr/>
          </p:nvSpPr>
          <p:spPr bwMode="auto">
            <a:xfrm>
              <a:off x="672" y="2256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299" name="Oval 75"/>
            <p:cNvSpPr>
              <a:spLocks noChangeArrowheads="1"/>
            </p:cNvSpPr>
            <p:nvPr/>
          </p:nvSpPr>
          <p:spPr bwMode="auto">
            <a:xfrm>
              <a:off x="672" y="192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00" name="Oval 76"/>
            <p:cNvSpPr>
              <a:spLocks noChangeArrowheads="1"/>
            </p:cNvSpPr>
            <p:nvPr/>
          </p:nvSpPr>
          <p:spPr bwMode="auto">
            <a:xfrm>
              <a:off x="968" y="139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01" name="Oval 77"/>
            <p:cNvSpPr>
              <a:spLocks noChangeArrowheads="1"/>
            </p:cNvSpPr>
            <p:nvPr/>
          </p:nvSpPr>
          <p:spPr bwMode="auto">
            <a:xfrm>
              <a:off x="960" y="168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02" name="Oval 78"/>
            <p:cNvSpPr>
              <a:spLocks noChangeArrowheads="1"/>
            </p:cNvSpPr>
            <p:nvPr/>
          </p:nvSpPr>
          <p:spPr bwMode="auto">
            <a:xfrm>
              <a:off x="960" y="255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03" name="Oval 79"/>
            <p:cNvSpPr>
              <a:spLocks noChangeArrowheads="1"/>
            </p:cNvSpPr>
            <p:nvPr/>
          </p:nvSpPr>
          <p:spPr bwMode="auto">
            <a:xfrm>
              <a:off x="960" y="3696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04" name="Oval 80"/>
            <p:cNvSpPr>
              <a:spLocks noChangeArrowheads="1"/>
            </p:cNvSpPr>
            <p:nvPr/>
          </p:nvSpPr>
          <p:spPr bwMode="auto">
            <a:xfrm>
              <a:off x="1248" y="340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05" name="Oval 81"/>
            <p:cNvSpPr>
              <a:spLocks noChangeArrowheads="1"/>
            </p:cNvSpPr>
            <p:nvPr/>
          </p:nvSpPr>
          <p:spPr bwMode="auto">
            <a:xfrm>
              <a:off x="1248" y="283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06" name="Oval 82"/>
            <p:cNvSpPr>
              <a:spLocks noChangeArrowheads="1"/>
            </p:cNvSpPr>
            <p:nvPr/>
          </p:nvSpPr>
          <p:spPr bwMode="auto">
            <a:xfrm>
              <a:off x="1248" y="196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07" name="Oval 83"/>
            <p:cNvSpPr>
              <a:spLocks noChangeArrowheads="1"/>
            </p:cNvSpPr>
            <p:nvPr/>
          </p:nvSpPr>
          <p:spPr bwMode="auto">
            <a:xfrm>
              <a:off x="1248" y="139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08" name="Oval 84"/>
            <p:cNvSpPr>
              <a:spLocks noChangeArrowheads="1"/>
            </p:cNvSpPr>
            <p:nvPr/>
          </p:nvSpPr>
          <p:spPr bwMode="auto">
            <a:xfrm>
              <a:off x="1536" y="168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09" name="Oval 85"/>
            <p:cNvSpPr>
              <a:spLocks noChangeArrowheads="1"/>
            </p:cNvSpPr>
            <p:nvPr/>
          </p:nvSpPr>
          <p:spPr bwMode="auto">
            <a:xfrm>
              <a:off x="1536" y="1976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10" name="Oval 86"/>
            <p:cNvSpPr>
              <a:spLocks noChangeArrowheads="1"/>
            </p:cNvSpPr>
            <p:nvPr/>
          </p:nvSpPr>
          <p:spPr bwMode="auto">
            <a:xfrm>
              <a:off x="1536" y="255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11" name="Oval 87"/>
            <p:cNvSpPr>
              <a:spLocks noChangeArrowheads="1"/>
            </p:cNvSpPr>
            <p:nvPr/>
          </p:nvSpPr>
          <p:spPr bwMode="auto">
            <a:xfrm>
              <a:off x="1824" y="308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12" name="Oval 88"/>
            <p:cNvSpPr>
              <a:spLocks noChangeArrowheads="1"/>
            </p:cNvSpPr>
            <p:nvPr/>
          </p:nvSpPr>
          <p:spPr bwMode="auto">
            <a:xfrm>
              <a:off x="1824" y="340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13" name="Oval 89"/>
            <p:cNvSpPr>
              <a:spLocks noChangeArrowheads="1"/>
            </p:cNvSpPr>
            <p:nvPr/>
          </p:nvSpPr>
          <p:spPr bwMode="auto">
            <a:xfrm>
              <a:off x="2112" y="340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14" name="Oval 90"/>
            <p:cNvSpPr>
              <a:spLocks noChangeArrowheads="1"/>
            </p:cNvSpPr>
            <p:nvPr/>
          </p:nvSpPr>
          <p:spPr bwMode="auto">
            <a:xfrm>
              <a:off x="2112" y="3696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15" name="Oval 91"/>
            <p:cNvSpPr>
              <a:spLocks noChangeArrowheads="1"/>
            </p:cNvSpPr>
            <p:nvPr/>
          </p:nvSpPr>
          <p:spPr bwMode="auto">
            <a:xfrm>
              <a:off x="2400" y="3696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16" name="Oval 92"/>
            <p:cNvSpPr>
              <a:spLocks noChangeArrowheads="1"/>
            </p:cNvSpPr>
            <p:nvPr/>
          </p:nvSpPr>
          <p:spPr bwMode="auto">
            <a:xfrm>
              <a:off x="2400" y="283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17" name="Oval 93"/>
            <p:cNvSpPr>
              <a:spLocks noChangeArrowheads="1"/>
            </p:cNvSpPr>
            <p:nvPr/>
          </p:nvSpPr>
          <p:spPr bwMode="auto">
            <a:xfrm>
              <a:off x="2400" y="196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18" name="Oval 94"/>
            <p:cNvSpPr>
              <a:spLocks noChangeArrowheads="1"/>
            </p:cNvSpPr>
            <p:nvPr/>
          </p:nvSpPr>
          <p:spPr bwMode="auto">
            <a:xfrm>
              <a:off x="2400" y="139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19" name="Oval 95"/>
            <p:cNvSpPr>
              <a:spLocks noChangeArrowheads="1"/>
            </p:cNvSpPr>
            <p:nvPr/>
          </p:nvSpPr>
          <p:spPr bwMode="auto">
            <a:xfrm>
              <a:off x="2688" y="168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20" name="Oval 96"/>
            <p:cNvSpPr>
              <a:spLocks noChangeArrowheads="1"/>
            </p:cNvSpPr>
            <p:nvPr/>
          </p:nvSpPr>
          <p:spPr bwMode="auto">
            <a:xfrm>
              <a:off x="2688" y="2544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21" name="Oval 97"/>
            <p:cNvSpPr>
              <a:spLocks noChangeArrowheads="1"/>
            </p:cNvSpPr>
            <p:nvPr/>
          </p:nvSpPr>
          <p:spPr bwMode="auto">
            <a:xfrm>
              <a:off x="2688" y="312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22" name="Oval 98"/>
            <p:cNvSpPr>
              <a:spLocks noChangeArrowheads="1"/>
            </p:cNvSpPr>
            <p:nvPr/>
          </p:nvSpPr>
          <p:spPr bwMode="auto">
            <a:xfrm>
              <a:off x="2688" y="3416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23" name="Oval 99"/>
            <p:cNvSpPr>
              <a:spLocks noChangeArrowheads="1"/>
            </p:cNvSpPr>
            <p:nvPr/>
          </p:nvSpPr>
          <p:spPr bwMode="auto">
            <a:xfrm>
              <a:off x="2936" y="312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24" name="Oval 100"/>
            <p:cNvSpPr>
              <a:spLocks noChangeArrowheads="1"/>
            </p:cNvSpPr>
            <p:nvPr/>
          </p:nvSpPr>
          <p:spPr bwMode="auto">
            <a:xfrm>
              <a:off x="2976" y="2256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25" name="Oval 101"/>
            <p:cNvSpPr>
              <a:spLocks noChangeArrowheads="1"/>
            </p:cNvSpPr>
            <p:nvPr/>
          </p:nvSpPr>
          <p:spPr bwMode="auto">
            <a:xfrm>
              <a:off x="2976" y="196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26" name="Oval 102"/>
            <p:cNvSpPr>
              <a:spLocks noChangeArrowheads="1"/>
            </p:cNvSpPr>
            <p:nvPr/>
          </p:nvSpPr>
          <p:spPr bwMode="auto">
            <a:xfrm>
              <a:off x="2976" y="168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27" name="Oval 103"/>
            <p:cNvSpPr>
              <a:spLocks noChangeArrowheads="1"/>
            </p:cNvSpPr>
            <p:nvPr/>
          </p:nvSpPr>
          <p:spPr bwMode="auto">
            <a:xfrm>
              <a:off x="3272" y="168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28" name="Oval 104"/>
            <p:cNvSpPr>
              <a:spLocks noChangeArrowheads="1"/>
            </p:cNvSpPr>
            <p:nvPr/>
          </p:nvSpPr>
          <p:spPr bwMode="auto">
            <a:xfrm>
              <a:off x="3272" y="139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29" name="Oval 105"/>
            <p:cNvSpPr>
              <a:spLocks noChangeArrowheads="1"/>
            </p:cNvSpPr>
            <p:nvPr/>
          </p:nvSpPr>
          <p:spPr bwMode="auto">
            <a:xfrm>
              <a:off x="3840" y="168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30" name="Oval 106"/>
            <p:cNvSpPr>
              <a:spLocks noChangeArrowheads="1"/>
            </p:cNvSpPr>
            <p:nvPr/>
          </p:nvSpPr>
          <p:spPr bwMode="auto">
            <a:xfrm>
              <a:off x="4088" y="139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31" name="Oval 107"/>
            <p:cNvSpPr>
              <a:spLocks noChangeArrowheads="1"/>
            </p:cNvSpPr>
            <p:nvPr/>
          </p:nvSpPr>
          <p:spPr bwMode="auto">
            <a:xfrm>
              <a:off x="4136" y="2264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32" name="Oval 108"/>
            <p:cNvSpPr>
              <a:spLocks noChangeArrowheads="1"/>
            </p:cNvSpPr>
            <p:nvPr/>
          </p:nvSpPr>
          <p:spPr bwMode="auto">
            <a:xfrm>
              <a:off x="4128" y="284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33" name="Oval 109"/>
            <p:cNvSpPr>
              <a:spLocks noChangeArrowheads="1"/>
            </p:cNvSpPr>
            <p:nvPr/>
          </p:nvSpPr>
          <p:spPr bwMode="auto">
            <a:xfrm>
              <a:off x="4424" y="283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34" name="Oval 110"/>
            <p:cNvSpPr>
              <a:spLocks noChangeArrowheads="1"/>
            </p:cNvSpPr>
            <p:nvPr/>
          </p:nvSpPr>
          <p:spPr bwMode="auto">
            <a:xfrm>
              <a:off x="4416" y="312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35" name="Oval 111"/>
            <p:cNvSpPr>
              <a:spLocks noChangeArrowheads="1"/>
            </p:cNvSpPr>
            <p:nvPr/>
          </p:nvSpPr>
          <p:spPr bwMode="auto">
            <a:xfrm>
              <a:off x="4088" y="3704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36" name="Oval 112"/>
            <p:cNvSpPr>
              <a:spLocks noChangeArrowheads="1"/>
            </p:cNvSpPr>
            <p:nvPr/>
          </p:nvSpPr>
          <p:spPr bwMode="auto">
            <a:xfrm>
              <a:off x="3800" y="3696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37" name="Oval 113"/>
            <p:cNvSpPr>
              <a:spLocks noChangeArrowheads="1"/>
            </p:cNvSpPr>
            <p:nvPr/>
          </p:nvSpPr>
          <p:spPr bwMode="auto">
            <a:xfrm>
              <a:off x="3840" y="340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38" name="Oval 114"/>
            <p:cNvSpPr>
              <a:spLocks noChangeArrowheads="1"/>
            </p:cNvSpPr>
            <p:nvPr/>
          </p:nvSpPr>
          <p:spPr bwMode="auto">
            <a:xfrm>
              <a:off x="3264" y="3696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39" name="Oval 115"/>
            <p:cNvSpPr>
              <a:spLocks noChangeArrowheads="1"/>
            </p:cNvSpPr>
            <p:nvPr/>
          </p:nvSpPr>
          <p:spPr bwMode="auto">
            <a:xfrm>
              <a:off x="3560" y="312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40" name="Oval 116"/>
            <p:cNvSpPr>
              <a:spLocks noChangeArrowheads="1"/>
            </p:cNvSpPr>
            <p:nvPr/>
          </p:nvSpPr>
          <p:spPr bwMode="auto">
            <a:xfrm>
              <a:off x="3552" y="2544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41" name="Oval 117"/>
            <p:cNvSpPr>
              <a:spLocks noChangeArrowheads="1"/>
            </p:cNvSpPr>
            <p:nvPr/>
          </p:nvSpPr>
          <p:spPr bwMode="auto">
            <a:xfrm>
              <a:off x="3264" y="284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42" name="Oval 118"/>
            <p:cNvSpPr>
              <a:spLocks noChangeArrowheads="1"/>
            </p:cNvSpPr>
            <p:nvPr/>
          </p:nvSpPr>
          <p:spPr bwMode="auto">
            <a:xfrm>
              <a:off x="1824" y="139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43" name="Text Box 119"/>
            <p:cNvSpPr txBox="1">
              <a:spLocks noChangeArrowheads="1"/>
            </p:cNvSpPr>
            <p:nvPr/>
          </p:nvSpPr>
          <p:spPr bwMode="auto">
            <a:xfrm>
              <a:off x="566" y="3840"/>
              <a:ext cx="22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ea typeface="ＭＳ Ｐゴシック" charset="0"/>
                  <a:cs typeface="ＭＳ Ｐゴシック" charset="0"/>
                </a:rPr>
                <a:t>f</a:t>
              </a:r>
              <a:r>
                <a:rPr lang="en-US" sz="2400" baseline="-25000">
                  <a:latin typeface="Times New Roman" charset="0"/>
                  <a:ea typeface="ＭＳ Ｐゴシック" charset="0"/>
                  <a:cs typeface="ＭＳ Ｐゴシック" charset="0"/>
                </a:rPr>
                <a:t>1</a:t>
              </a:r>
            </a:p>
          </p:txBody>
        </p:sp>
        <p:sp>
          <p:nvSpPr>
            <p:cNvPr id="52344" name="Text Box 120"/>
            <p:cNvSpPr txBox="1">
              <a:spLocks noChangeArrowheads="1"/>
            </p:cNvSpPr>
            <p:nvPr/>
          </p:nvSpPr>
          <p:spPr bwMode="auto">
            <a:xfrm>
              <a:off x="4316" y="3840"/>
              <a:ext cx="21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ea typeface="ＭＳ Ｐゴシック" charset="0"/>
                  <a:cs typeface="ＭＳ Ｐゴシック" charset="0"/>
                </a:rPr>
                <a:t>f</a:t>
              </a:r>
              <a:r>
                <a:rPr lang="en-US" sz="2400" baseline="-25000">
                  <a:latin typeface="Times New Roman" charset="0"/>
                  <a:ea typeface="ＭＳ Ｐゴシック" charset="0"/>
                  <a:cs typeface="ＭＳ Ｐゴシック" charset="0"/>
                </a:rPr>
                <a:t>J</a:t>
              </a:r>
            </a:p>
          </p:txBody>
        </p:sp>
        <p:sp>
          <p:nvSpPr>
            <p:cNvPr id="52345" name="Text Box 121"/>
            <p:cNvSpPr txBox="1">
              <a:spLocks noChangeArrowheads="1"/>
            </p:cNvSpPr>
            <p:nvPr/>
          </p:nvSpPr>
          <p:spPr bwMode="auto">
            <a:xfrm>
              <a:off x="288" y="3552"/>
              <a:ext cx="24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ea typeface="ＭＳ Ｐゴシック" charset="0"/>
                  <a:cs typeface="ＭＳ Ｐゴシック" charset="0"/>
                </a:rPr>
                <a:t>e</a:t>
              </a:r>
              <a:r>
                <a:rPr lang="en-US" sz="2400" baseline="-25000">
                  <a:latin typeface="Times New Roman" charset="0"/>
                  <a:ea typeface="ＭＳ Ｐゴシック" charset="0"/>
                  <a:cs typeface="ＭＳ Ｐゴシック" charset="0"/>
                </a:rPr>
                <a:t>1</a:t>
              </a:r>
            </a:p>
          </p:txBody>
        </p:sp>
        <p:sp>
          <p:nvSpPr>
            <p:cNvPr id="52346" name="Text Box 122"/>
            <p:cNvSpPr txBox="1">
              <a:spLocks noChangeArrowheads="1"/>
            </p:cNvSpPr>
            <p:nvPr/>
          </p:nvSpPr>
          <p:spPr bwMode="auto">
            <a:xfrm>
              <a:off x="288" y="1248"/>
              <a:ext cx="22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ea typeface="ＭＳ Ｐゴシック" charset="0"/>
                  <a:cs typeface="ＭＳ Ｐゴシック" charset="0"/>
                </a:rPr>
                <a:t>e</a:t>
              </a:r>
              <a:r>
                <a:rPr lang="en-US" sz="2400" baseline="-25000">
                  <a:latin typeface="Times New Roman" charset="0"/>
                  <a:ea typeface="ＭＳ Ｐゴシック" charset="0"/>
                  <a:cs typeface="ＭＳ Ｐゴシック" charset="0"/>
                </a:rPr>
                <a:t>I</a:t>
              </a:r>
            </a:p>
          </p:txBody>
        </p:sp>
        <p:sp>
          <p:nvSpPr>
            <p:cNvPr id="52347" name="Rectangle 123"/>
            <p:cNvSpPr>
              <a:spLocks noChangeArrowheads="1"/>
            </p:cNvSpPr>
            <p:nvPr/>
          </p:nvSpPr>
          <p:spPr bwMode="auto">
            <a:xfrm>
              <a:off x="1632" y="2064"/>
              <a:ext cx="1248" cy="672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48" name="Rectangle 124"/>
            <p:cNvSpPr>
              <a:spLocks noChangeArrowheads="1"/>
            </p:cNvSpPr>
            <p:nvPr/>
          </p:nvSpPr>
          <p:spPr bwMode="auto">
            <a:xfrm>
              <a:off x="2496" y="1776"/>
              <a:ext cx="1248" cy="1248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2349" name="Rectangle 125"/>
            <p:cNvSpPr>
              <a:spLocks noChangeArrowheads="1"/>
            </p:cNvSpPr>
            <p:nvPr/>
          </p:nvSpPr>
          <p:spPr bwMode="auto">
            <a:xfrm>
              <a:off x="768" y="2928"/>
              <a:ext cx="960" cy="672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Phrase Extraction (up to length 4)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>
            <a:noAutofit/>
          </a:bodyPr>
          <a:lstStyle/>
          <a:p>
            <a:pPr>
              <a:spcBef>
                <a:spcPts val="500"/>
              </a:spcBef>
              <a:buNone/>
            </a:pPr>
            <a:r>
              <a:rPr lang="en-US" sz="1600" dirty="0" smtClean="0">
                <a:solidFill>
                  <a:srgbClr val="92D050"/>
                </a:solidFill>
              </a:rPr>
              <a:t>the | la</a:t>
            </a:r>
          </a:p>
          <a:p>
            <a:pPr>
              <a:spcBef>
                <a:spcPts val="500"/>
              </a:spcBef>
              <a:buNone/>
            </a:pPr>
            <a:r>
              <a:rPr lang="en-US" sz="1600" dirty="0" smtClean="0">
                <a:solidFill>
                  <a:srgbClr val="92D050"/>
                </a:solidFill>
              </a:rPr>
              <a:t>house | casa</a:t>
            </a:r>
          </a:p>
          <a:p>
            <a:pPr>
              <a:spcBef>
                <a:spcPts val="500"/>
              </a:spcBef>
              <a:buNone/>
            </a:pPr>
            <a:r>
              <a:rPr lang="en-US" sz="1600" dirty="0" smtClean="0">
                <a:solidFill>
                  <a:srgbClr val="92D050"/>
                </a:solidFill>
              </a:rPr>
              <a:t>is | </a:t>
            </a:r>
            <a:r>
              <a:rPr lang="en-US" sz="1600" dirty="0" err="1" smtClean="0">
                <a:solidFill>
                  <a:srgbClr val="92D050"/>
                </a:solidFill>
              </a:rPr>
              <a:t>es</a:t>
            </a:r>
            <a:endParaRPr lang="en-US" sz="1600" dirty="0" smtClean="0">
              <a:solidFill>
                <a:srgbClr val="92D050"/>
              </a:solidFill>
            </a:endParaRPr>
          </a:p>
          <a:p>
            <a:pPr>
              <a:spcBef>
                <a:spcPts val="500"/>
              </a:spcBef>
              <a:buNone/>
            </a:pPr>
            <a:r>
              <a:rPr lang="en-US" sz="1600" dirty="0" smtClean="0">
                <a:solidFill>
                  <a:srgbClr val="92D050"/>
                </a:solidFill>
              </a:rPr>
              <a:t>white | </a:t>
            </a:r>
            <a:r>
              <a:rPr lang="en-US" sz="1600" dirty="0" err="1" smtClean="0">
                <a:solidFill>
                  <a:srgbClr val="92D050"/>
                </a:solidFill>
              </a:rPr>
              <a:t>blanca</a:t>
            </a:r>
            <a:endParaRPr lang="en-US" sz="1600" dirty="0" smtClean="0">
              <a:solidFill>
                <a:srgbClr val="92D050"/>
              </a:solidFill>
            </a:endParaRPr>
          </a:p>
          <a:p>
            <a:pPr>
              <a:spcBef>
                <a:spcPts val="500"/>
              </a:spcBef>
              <a:buNone/>
            </a:pPr>
            <a:r>
              <a:rPr lang="en-US" sz="1600" dirty="0" smtClean="0">
                <a:solidFill>
                  <a:srgbClr val="FF99CC"/>
                </a:solidFill>
              </a:rPr>
              <a:t>the house | la casa</a:t>
            </a:r>
          </a:p>
          <a:p>
            <a:pPr>
              <a:spcBef>
                <a:spcPts val="500"/>
              </a:spcBef>
              <a:buNone/>
            </a:pPr>
            <a:r>
              <a:rPr lang="en-US" sz="1600" dirty="0" smtClean="0">
                <a:solidFill>
                  <a:srgbClr val="FF99CC"/>
                </a:solidFill>
              </a:rPr>
              <a:t>house is | casa </a:t>
            </a:r>
            <a:r>
              <a:rPr lang="en-US" sz="1600" dirty="0" err="1" smtClean="0">
                <a:solidFill>
                  <a:srgbClr val="FF99CC"/>
                </a:solidFill>
              </a:rPr>
              <a:t>es</a:t>
            </a:r>
            <a:endParaRPr lang="en-US" sz="1600" dirty="0" smtClean="0">
              <a:solidFill>
                <a:srgbClr val="FF99CC"/>
              </a:solidFill>
            </a:endParaRPr>
          </a:p>
          <a:p>
            <a:pPr>
              <a:spcBef>
                <a:spcPts val="500"/>
              </a:spcBef>
              <a:buNone/>
            </a:pPr>
            <a:r>
              <a:rPr lang="en-US" sz="1600" dirty="0" smtClean="0">
                <a:solidFill>
                  <a:srgbClr val="FF99CC"/>
                </a:solidFill>
              </a:rPr>
              <a:t>is white | </a:t>
            </a:r>
            <a:r>
              <a:rPr lang="en-US" sz="1600" dirty="0" err="1" smtClean="0">
                <a:solidFill>
                  <a:srgbClr val="FF99CC"/>
                </a:solidFill>
              </a:rPr>
              <a:t>es</a:t>
            </a:r>
            <a:r>
              <a:rPr lang="en-US" sz="1600" dirty="0" smtClean="0">
                <a:solidFill>
                  <a:srgbClr val="FF99CC"/>
                </a:solidFill>
              </a:rPr>
              <a:t> </a:t>
            </a:r>
            <a:r>
              <a:rPr lang="en-US" sz="1600" dirty="0" err="1" smtClean="0">
                <a:solidFill>
                  <a:srgbClr val="FF99CC"/>
                </a:solidFill>
              </a:rPr>
              <a:t>blanca</a:t>
            </a:r>
            <a:endParaRPr lang="en-US" sz="1600" dirty="0" smtClean="0">
              <a:solidFill>
                <a:srgbClr val="FF99CC"/>
              </a:solidFill>
            </a:endParaRPr>
          </a:p>
          <a:p>
            <a:pPr>
              <a:spcBef>
                <a:spcPts val="500"/>
              </a:spcBef>
              <a:buNone/>
            </a:pPr>
            <a:r>
              <a:rPr lang="en-US" sz="1600" dirty="0" smtClean="0">
                <a:solidFill>
                  <a:srgbClr val="00B0F0"/>
                </a:solidFill>
              </a:rPr>
              <a:t>the house is | la casa </a:t>
            </a:r>
            <a:r>
              <a:rPr lang="en-US" sz="1600" dirty="0" err="1" smtClean="0">
                <a:solidFill>
                  <a:srgbClr val="00B0F0"/>
                </a:solidFill>
              </a:rPr>
              <a:t>es</a:t>
            </a:r>
            <a:endParaRPr lang="en-US" sz="1600" dirty="0" smtClean="0">
              <a:solidFill>
                <a:srgbClr val="00B0F0"/>
              </a:solidFill>
            </a:endParaRPr>
          </a:p>
          <a:p>
            <a:pPr>
              <a:spcBef>
                <a:spcPts val="500"/>
              </a:spcBef>
              <a:buNone/>
            </a:pPr>
            <a:r>
              <a:rPr lang="en-US" sz="1600" dirty="0" smtClean="0">
                <a:solidFill>
                  <a:srgbClr val="00B0F0"/>
                </a:solidFill>
              </a:rPr>
              <a:t>house is white | casa </a:t>
            </a:r>
            <a:r>
              <a:rPr lang="en-US" sz="1600" dirty="0" err="1" smtClean="0">
                <a:solidFill>
                  <a:srgbClr val="00B0F0"/>
                </a:solidFill>
              </a:rPr>
              <a:t>es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blanca</a:t>
            </a:r>
            <a:endParaRPr lang="en-US" sz="1600" dirty="0" smtClean="0">
              <a:solidFill>
                <a:srgbClr val="00B0F0"/>
              </a:solidFill>
            </a:endParaRPr>
          </a:p>
          <a:p>
            <a:pPr>
              <a:spcBef>
                <a:spcPts val="500"/>
              </a:spcBef>
              <a:buNone/>
            </a:pPr>
            <a:r>
              <a:rPr lang="en-US" sz="1600" dirty="0" smtClean="0">
                <a:solidFill>
                  <a:schemeClr val="accent2"/>
                </a:solidFill>
              </a:rPr>
              <a:t>the house is white | la casa </a:t>
            </a:r>
            <a:r>
              <a:rPr lang="en-US" sz="1600" dirty="0" err="1" smtClean="0">
                <a:solidFill>
                  <a:schemeClr val="accent2"/>
                </a:solidFill>
              </a:rPr>
              <a:t>es</a:t>
            </a:r>
            <a:r>
              <a:rPr lang="en-US" sz="1600" dirty="0" smtClean="0">
                <a:solidFill>
                  <a:schemeClr val="accent2"/>
                </a:solidFill>
              </a:rPr>
              <a:t> </a:t>
            </a:r>
            <a:r>
              <a:rPr lang="en-US" sz="1600" dirty="0" err="1" smtClean="0">
                <a:solidFill>
                  <a:schemeClr val="accent2"/>
                </a:solidFill>
              </a:rPr>
              <a:t>blanca</a:t>
            </a:r>
            <a:endParaRPr lang="en-US" sz="1600" dirty="0" smtClean="0">
              <a:solidFill>
                <a:schemeClr val="accent2"/>
              </a:solidFill>
            </a:endParaRP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3400" y="2743200"/>
            <a:ext cx="4044950" cy="292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7099300" y="4191000"/>
            <a:ext cx="908050" cy="8382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77150" y="3581400"/>
            <a:ext cx="908050" cy="8382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420100" y="3048000"/>
            <a:ext cx="908050" cy="8382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099300" y="3733800"/>
            <a:ext cx="1403350" cy="12954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42250" y="2971800"/>
            <a:ext cx="1403350" cy="12954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934200" y="2895600"/>
            <a:ext cx="2476500" cy="228600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766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5"/>
    </mc:Choice>
    <mc:Fallback xmlns="">
      <p:transition xmlns:p14="http://schemas.microsoft.com/office/powerpoint/2010/main" spd="slow" advTm="3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we need Machine</a:t>
            </a:r>
            <a:r>
              <a:rPr lang="en-US" baseline="0" dirty="0" smtClean="0"/>
              <a:t> T</a:t>
            </a:r>
            <a:r>
              <a:rPr lang="en-US" dirty="0" smtClean="0"/>
              <a:t>ranslation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5424" y="5654852"/>
            <a:ext cx="7610476" cy="678216"/>
          </a:xfrm>
        </p:spPr>
        <p:txBody>
          <a:bodyPr/>
          <a:lstStyle/>
          <a:p>
            <a:pPr marL="0" indent="0" eaLnBrk="1" fontAlgn="auto" hangingPunct="1">
              <a:spcBef>
                <a:spcPts val="2000"/>
              </a:spcBef>
              <a:spcAft>
                <a:spcPts val="0"/>
              </a:spcAft>
              <a:buClr>
                <a:srgbClr val="561515"/>
              </a:buClr>
              <a:buNone/>
              <a:defRPr/>
            </a:pPr>
            <a:r>
              <a:rPr lang="en-GB" sz="2000" kern="1200" dirty="0" smtClean="0">
                <a:cs typeface="+mn-cs"/>
              </a:rPr>
              <a:t>As a </a:t>
            </a:r>
            <a:r>
              <a:rPr lang="en-GB" sz="2000" b="1" kern="1200" dirty="0" smtClean="0">
                <a:cs typeface="+mn-cs"/>
              </a:rPr>
              <a:t>quick</a:t>
            </a:r>
            <a:r>
              <a:rPr lang="en-GB" sz="2000" kern="1200" dirty="0" smtClean="0">
                <a:cs typeface="+mn-cs"/>
              </a:rPr>
              <a:t> and </a:t>
            </a:r>
            <a:r>
              <a:rPr lang="en-GB" sz="2000" b="1" kern="1200" dirty="0" smtClean="0">
                <a:cs typeface="+mn-cs"/>
              </a:rPr>
              <a:t>accessible</a:t>
            </a:r>
            <a:r>
              <a:rPr lang="en-GB" sz="2000" kern="1200" dirty="0" smtClean="0">
                <a:cs typeface="+mn-cs"/>
              </a:rPr>
              <a:t> mean </a:t>
            </a:r>
            <a:r>
              <a:rPr lang="en-GB" sz="2000" kern="1200" dirty="0">
                <a:cs typeface="+mn-cs"/>
              </a:rPr>
              <a:t>to perform </a:t>
            </a:r>
            <a:r>
              <a:rPr lang="en-GB" sz="2000" b="1" kern="1200" dirty="0">
                <a:cs typeface="+mn-cs"/>
              </a:rPr>
              <a:t>translation</a:t>
            </a:r>
            <a:r>
              <a:rPr lang="en-GB" sz="2000" kern="1200" dirty="0">
                <a:cs typeface="+mn-cs"/>
              </a:rPr>
              <a:t>.</a:t>
            </a:r>
            <a:endParaRPr lang="en-US" dirty="0" smtClean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A01597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43" y="2831923"/>
            <a:ext cx="3051150" cy="2676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A015974.png"/>
          <p:cNvPicPr>
            <a:picLocks noChangeAspect="1"/>
          </p:cNvPicPr>
          <p:nvPr/>
        </p:nvPicPr>
        <p:blipFill>
          <a:blip r:embed="rId4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187" y="2831923"/>
            <a:ext cx="3103627" cy="267623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ight Arrow 9"/>
          <p:cNvSpPr/>
          <p:nvPr/>
        </p:nvSpPr>
        <p:spPr>
          <a:xfrm>
            <a:off x="3959947" y="3484918"/>
            <a:ext cx="2078100" cy="116885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7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80"/>
    </mc:Choice>
    <mc:Fallback xmlns="">
      <p:transition spd="slow" advTm="1468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E08E080-5F8F-874F-9B8E-E3A68BA5C4A4}" type="datetime1">
              <a:rPr lang="en-US" altLang="en-US" sz="1400"/>
              <a:pPr/>
              <a:t>4/9/15</a:t>
            </a:fld>
            <a:endParaRPr lang="en-US" altLang="en-US" sz="140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183D763-61BA-464D-915D-6FCB11E65CC2}" type="slidenum">
              <a:rPr lang="en-US" altLang="en-US" sz="1400"/>
              <a:pPr/>
              <a:t>40</a:t>
            </a:fld>
            <a:endParaRPr lang="en-US" altLang="en-US" sz="1400"/>
          </a:p>
        </p:txBody>
      </p:sp>
      <p:pic>
        <p:nvPicPr>
          <p:cNvPr id="58371" name="Picture 12" descr="figures-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50" y="1447800"/>
            <a:ext cx="5373688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Box 13"/>
          <p:cNvSpPr txBox="1">
            <a:spLocks noChangeArrowheads="1"/>
          </p:cNvSpPr>
          <p:nvPr/>
        </p:nvSpPr>
        <p:spPr bwMode="auto">
          <a:xfrm>
            <a:off x="6108700" y="1447800"/>
            <a:ext cx="330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33363" indent="-1730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 hangingPunct="1">
              <a:buFont typeface="Arial" charset="0"/>
              <a:buChar char="•"/>
            </a:pPr>
            <a:r>
              <a:rPr lang="en-US" altLang="en-US">
                <a:latin typeface="Calibri" charset="0"/>
              </a:rPr>
              <a:t>Words don</a:t>
            </a:r>
            <a:r>
              <a:rPr lang="ja-JP" altLang="en-US">
                <a:latin typeface="Calibri" charset="0"/>
              </a:rPr>
              <a:t>’</a:t>
            </a:r>
            <a:r>
              <a:rPr lang="en-US" altLang="ja-JP">
                <a:latin typeface="Calibri" charset="0"/>
              </a:rPr>
              <a:t>t have to align one-to-one</a:t>
            </a:r>
          </a:p>
          <a:p>
            <a:pPr defTabSz="914400" eaLnBrk="1" hangingPunct="1">
              <a:buFont typeface="Arial" charset="0"/>
              <a:buChar char="•"/>
            </a:pPr>
            <a:r>
              <a:rPr lang="en-US" altLang="en-US">
                <a:latin typeface="Calibri" charset="0"/>
              </a:rPr>
              <a:t>Constituent labels can be different in each language</a:t>
            </a:r>
          </a:p>
          <a:p>
            <a:pPr defTabSz="914400" eaLnBrk="1" hangingPunct="1">
              <a:buFont typeface="Arial" charset="0"/>
              <a:buChar char="•"/>
            </a:pPr>
            <a:r>
              <a:rPr lang="en-US" altLang="en-US">
                <a:latin typeface="Calibri" charset="0"/>
              </a:rPr>
              <a:t>Tree Structures can be highly divergent</a:t>
            </a:r>
          </a:p>
          <a:p>
            <a:pPr defTabSz="914400" eaLnBrk="1" hangingPunct="1"/>
            <a:endParaRPr lang="en-US" altLang="en-US" sz="2800">
              <a:latin typeface="Calibri" charset="0"/>
            </a:endParaRPr>
          </a:p>
          <a:p>
            <a:pPr defTabSz="914400" eaLnBrk="1" hangingPunct="1"/>
            <a:endParaRPr lang="en-US" altLang="en-US" sz="2800">
              <a:latin typeface="Calibri" charset="0"/>
            </a:endParaRPr>
          </a:p>
        </p:txBody>
      </p:sp>
      <p:sp>
        <p:nvSpPr>
          <p:cNvPr id="201735" name="Rectangle 7"/>
          <p:cNvSpPr>
            <a:spLocks noGrp="1" noChangeArrowheads="1"/>
          </p:cNvSpPr>
          <p:nvPr>
            <p:ph type="title"/>
          </p:nvPr>
        </p:nvSpPr>
        <p:spPr>
          <a:xfrm>
            <a:off x="2478088" y="174625"/>
            <a:ext cx="6932612" cy="89535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Syntax-based MT: Tree-to-Tree Alignment</a:t>
            </a:r>
          </a:p>
        </p:txBody>
      </p:sp>
      <p:sp>
        <p:nvSpPr>
          <p:cNvPr id="201736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D888165-B491-DB47-9044-82C844007BC7}" type="slidenum">
              <a:rPr lang="en-US" altLang="en-US" sz="1400"/>
              <a:pPr/>
              <a:t>41</a:t>
            </a:fld>
            <a:endParaRPr lang="en-US" altLang="en-US" sz="1400"/>
          </a:p>
        </p:txBody>
      </p:sp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Finding the best </a:t>
            </a:r>
            <a:r>
              <a:rPr lang="en-US" dirty="0" smtClean="0"/>
              <a:t>translation: Decoding</a:t>
            </a:r>
            <a:endParaRPr lang="en-US" dirty="0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 charset="2"/>
              <a:buNone/>
            </a:pPr>
            <a:r>
              <a:rPr lang="en-US" altLang="en-US" dirty="0"/>
              <a:t>	Decoder takes source sentence and all available knowledge (translation model, distortion model, language model </a:t>
            </a:r>
            <a:r>
              <a:rPr lang="en-US" altLang="en-US" dirty="0" err="1"/>
              <a:t>etc</a:t>
            </a:r>
            <a:r>
              <a:rPr lang="en-US" altLang="en-US" dirty="0"/>
              <a:t>)</a:t>
            </a:r>
            <a:br>
              <a:rPr lang="en-US" altLang="en-US" dirty="0"/>
            </a:br>
            <a:r>
              <a:rPr lang="en-US" altLang="en-US" dirty="0"/>
              <a:t>and generates a target sentence</a:t>
            </a:r>
          </a:p>
          <a:p>
            <a:pPr lvl="4"/>
            <a:endParaRPr lang="en-US" altLang="en-US" dirty="0"/>
          </a:p>
          <a:p>
            <a:r>
              <a:rPr lang="en-US" altLang="en-US" dirty="0"/>
              <a:t>Many alternative translations are possible</a:t>
            </a:r>
          </a:p>
          <a:p>
            <a:pPr lvl="1"/>
            <a:r>
              <a:rPr lang="en-US" altLang="en-US" dirty="0"/>
              <a:t>Too many to explore them all -&gt; </a:t>
            </a:r>
            <a:r>
              <a:rPr lang="en-US" altLang="en-US" b="1" dirty="0"/>
              <a:t>pruning</a:t>
            </a:r>
            <a:r>
              <a:rPr lang="en-US" altLang="en-US" dirty="0"/>
              <a:t> is necessary</a:t>
            </a:r>
          </a:p>
          <a:p>
            <a:pPr lvl="1"/>
            <a:r>
              <a:rPr lang="en-US" altLang="en-US" dirty="0"/>
              <a:t>Pruning leads to search errors</a:t>
            </a:r>
          </a:p>
          <a:p>
            <a:r>
              <a:rPr lang="en-US" altLang="en-US" dirty="0"/>
              <a:t>Decoder outputs model-best translation</a:t>
            </a:r>
          </a:p>
          <a:p>
            <a:pPr lvl="1"/>
            <a:r>
              <a:rPr lang="en-US" altLang="en-US" dirty="0"/>
              <a:t>Ranking of </a:t>
            </a:r>
            <a:r>
              <a:rPr lang="en-US" altLang="en-US" dirty="0" err="1"/>
              <a:t>hyps</a:t>
            </a:r>
            <a:r>
              <a:rPr lang="en-US" altLang="en-US" dirty="0"/>
              <a:t> according to model is different from ranking according to external metric </a:t>
            </a:r>
            <a:r>
              <a:rPr lang="en-US" altLang="en-US" dirty="0">
                <a:sym typeface="Wingdings" charset="2"/>
              </a:rPr>
              <a:t></a:t>
            </a:r>
          </a:p>
          <a:p>
            <a:pPr lvl="1"/>
            <a:r>
              <a:rPr lang="en-US" altLang="en-US" dirty="0">
                <a:sym typeface="Wingdings" charset="2"/>
              </a:rPr>
              <a:t>Bad translations get better models scores than good translations -&gt; model errors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D80B85C-A801-7045-9F93-A4F660F558C6}" type="slidenum">
              <a:rPr lang="en-US" altLang="en-US" sz="1400"/>
              <a:pPr/>
              <a:t>42</a:t>
            </a:fld>
            <a:endParaRPr lang="en-US" altLang="en-US" sz="1400"/>
          </a:p>
        </p:txBody>
      </p:sp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Decoding Issues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Languages have different word order</a:t>
            </a:r>
          </a:p>
          <a:p>
            <a:pPr lvl="1"/>
            <a:r>
              <a:rPr lang="en-US" altLang="en-US" dirty="0"/>
              <a:t>Modeled by distortion models</a:t>
            </a:r>
          </a:p>
          <a:p>
            <a:pPr lvl="1"/>
            <a:r>
              <a:rPr lang="en-US" altLang="en-US" dirty="0"/>
              <a:t>Exploring all possible </a:t>
            </a:r>
            <a:r>
              <a:rPr lang="en-US" altLang="en-US" dirty="0" err="1"/>
              <a:t>reorderings</a:t>
            </a:r>
            <a:r>
              <a:rPr lang="en-US" altLang="en-US" dirty="0"/>
              <a:t> computationally </a:t>
            </a:r>
            <a:r>
              <a:rPr lang="en-US" altLang="en-US" dirty="0" smtClean="0"/>
              <a:t>too </a:t>
            </a:r>
            <a:r>
              <a:rPr lang="en-US" altLang="en-US" dirty="0"/>
              <a:t>expensive</a:t>
            </a:r>
          </a:p>
          <a:p>
            <a:pPr lvl="1"/>
            <a:r>
              <a:rPr lang="en-US" altLang="en-US" dirty="0"/>
              <a:t>Need to restrict reordering</a:t>
            </a:r>
            <a:endParaRPr lang="en-US" altLang="en-US" b="1" dirty="0"/>
          </a:p>
          <a:p>
            <a:r>
              <a:rPr lang="en-US" altLang="en-US" dirty="0"/>
              <a:t>Optimizing the system</a:t>
            </a:r>
          </a:p>
          <a:p>
            <a:pPr lvl="1"/>
            <a:r>
              <a:rPr lang="en-US" altLang="en-US" dirty="0"/>
              <a:t>We use a bunch of models (features), need to optimize scaling factors (feature weights)</a:t>
            </a:r>
          </a:p>
          <a:p>
            <a:endParaRPr lang="en-US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Translation Lattice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possible translations in a compact representation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1656-05FC-3447-A74D-4CE0F26BDF75}" type="datetime1">
              <a:rPr lang="en-US" altLang="en-US" smtClean="0"/>
              <a:pPr/>
              <a:t>4/9/15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E8ED-2B3E-274D-BD80-69F5815CB662}" type="slidenum">
              <a:rPr lang="en-US" altLang="en-US" smtClean="0"/>
              <a:pPr/>
              <a:t>43</a:t>
            </a:fld>
            <a:endParaRPr lang="en-US" altLang="en-US"/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990600" y="5003800"/>
            <a:ext cx="1651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2559050" y="5003800"/>
            <a:ext cx="1651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4127500" y="5003800"/>
            <a:ext cx="1651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5613400" y="5003800"/>
            <a:ext cx="1651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7181850" y="5003800"/>
            <a:ext cx="1651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8667750" y="5003800"/>
            <a:ext cx="1651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cxnSp>
        <p:nvCxnSpPr>
          <p:cNvPr id="12" name="AutoShape 10"/>
          <p:cNvCxnSpPr>
            <a:cxnSpLocks noChangeShapeType="1"/>
            <a:stCxn id="7" idx="7"/>
            <a:endCxn id="8" idx="1"/>
          </p:cNvCxnSpPr>
          <p:nvPr/>
        </p:nvCxnSpPr>
        <p:spPr bwMode="auto">
          <a:xfrm rot="5400000" flipV="1">
            <a:off x="3425032" y="4301331"/>
            <a:ext cx="1588" cy="1450975"/>
          </a:xfrm>
          <a:prstGeom prst="curvedConnector3">
            <a:avLst>
              <a:gd name="adj1" fmla="val -31400000"/>
            </a:avLst>
          </a:prstGeom>
          <a:noFill/>
          <a:ln w="9525">
            <a:solidFill>
              <a:srgbClr val="0065A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AutoShape 11"/>
          <p:cNvCxnSpPr>
            <a:cxnSpLocks noChangeShapeType="1"/>
            <a:stCxn id="8" idx="7"/>
            <a:endCxn id="9" idx="1"/>
          </p:cNvCxnSpPr>
          <p:nvPr/>
        </p:nvCxnSpPr>
        <p:spPr bwMode="auto">
          <a:xfrm rot="5400000" flipV="1">
            <a:off x="4952207" y="4342606"/>
            <a:ext cx="1588" cy="1368425"/>
          </a:xfrm>
          <a:prstGeom prst="curvedConnector3">
            <a:avLst>
              <a:gd name="adj1" fmla="val -15800000"/>
            </a:avLst>
          </a:prstGeom>
          <a:noFill/>
          <a:ln w="9525">
            <a:solidFill>
              <a:srgbClr val="0065A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AutoShape 12"/>
          <p:cNvCxnSpPr>
            <a:cxnSpLocks noChangeShapeType="1"/>
            <a:stCxn id="6" idx="7"/>
            <a:endCxn id="7" idx="1"/>
          </p:cNvCxnSpPr>
          <p:nvPr/>
        </p:nvCxnSpPr>
        <p:spPr bwMode="auto">
          <a:xfrm rot="5400000" flipV="1">
            <a:off x="1856582" y="4301331"/>
            <a:ext cx="1588" cy="1450975"/>
          </a:xfrm>
          <a:prstGeom prst="curvedConnector3">
            <a:avLst>
              <a:gd name="adj1" fmla="val -15800000"/>
            </a:avLst>
          </a:prstGeom>
          <a:noFill/>
          <a:ln w="9525">
            <a:solidFill>
              <a:srgbClr val="0065A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AutoShape 13"/>
          <p:cNvCxnSpPr>
            <a:cxnSpLocks noChangeShapeType="1"/>
            <a:stCxn id="8" idx="7"/>
            <a:endCxn id="9" idx="1"/>
          </p:cNvCxnSpPr>
          <p:nvPr/>
        </p:nvCxnSpPr>
        <p:spPr bwMode="auto">
          <a:xfrm rot="5400000" flipV="1">
            <a:off x="4952207" y="4342606"/>
            <a:ext cx="1588" cy="1368425"/>
          </a:xfrm>
          <a:prstGeom prst="curvedConnector3">
            <a:avLst>
              <a:gd name="adj1" fmla="val -37400000"/>
            </a:avLst>
          </a:prstGeom>
          <a:noFill/>
          <a:ln w="9525">
            <a:solidFill>
              <a:srgbClr val="0065A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AutoShape 14"/>
          <p:cNvCxnSpPr>
            <a:cxnSpLocks noChangeShapeType="1"/>
            <a:stCxn id="9" idx="7"/>
            <a:endCxn id="10" idx="1"/>
          </p:cNvCxnSpPr>
          <p:nvPr/>
        </p:nvCxnSpPr>
        <p:spPr bwMode="auto">
          <a:xfrm rot="5400000" flipV="1">
            <a:off x="6479382" y="4301331"/>
            <a:ext cx="1588" cy="1450975"/>
          </a:xfrm>
          <a:prstGeom prst="curvedConnector3">
            <a:avLst>
              <a:gd name="adj1" fmla="val -32600000"/>
            </a:avLst>
          </a:prstGeom>
          <a:noFill/>
          <a:ln w="9525">
            <a:solidFill>
              <a:srgbClr val="0065A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AutoShape 15"/>
          <p:cNvCxnSpPr>
            <a:cxnSpLocks noChangeShapeType="1"/>
            <a:stCxn id="6" idx="7"/>
            <a:endCxn id="7" idx="1"/>
          </p:cNvCxnSpPr>
          <p:nvPr/>
        </p:nvCxnSpPr>
        <p:spPr bwMode="auto">
          <a:xfrm rot="5400000" flipV="1">
            <a:off x="1856582" y="4301331"/>
            <a:ext cx="1588" cy="1450975"/>
          </a:xfrm>
          <a:prstGeom prst="curvedConnector3">
            <a:avLst>
              <a:gd name="adj1" fmla="val -29000000"/>
            </a:avLst>
          </a:prstGeom>
          <a:noFill/>
          <a:ln w="9525">
            <a:solidFill>
              <a:srgbClr val="0065A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AutoShape 16"/>
          <p:cNvCxnSpPr>
            <a:cxnSpLocks noChangeShapeType="1"/>
            <a:stCxn id="7" idx="7"/>
            <a:endCxn id="8" idx="1"/>
          </p:cNvCxnSpPr>
          <p:nvPr/>
        </p:nvCxnSpPr>
        <p:spPr bwMode="auto">
          <a:xfrm rot="5400000" flipV="1">
            <a:off x="3425032" y="4301331"/>
            <a:ext cx="1588" cy="1450975"/>
          </a:xfrm>
          <a:prstGeom prst="curvedConnector3">
            <a:avLst>
              <a:gd name="adj1" fmla="val -15800000"/>
            </a:avLst>
          </a:prstGeom>
          <a:noFill/>
          <a:ln w="9525">
            <a:solidFill>
              <a:srgbClr val="0065A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AutoShape 17"/>
          <p:cNvCxnSpPr>
            <a:cxnSpLocks noChangeShapeType="1"/>
            <a:stCxn id="9" idx="7"/>
            <a:endCxn id="10" idx="1"/>
          </p:cNvCxnSpPr>
          <p:nvPr/>
        </p:nvCxnSpPr>
        <p:spPr bwMode="auto">
          <a:xfrm rot="5400000" flipV="1">
            <a:off x="6479382" y="4301331"/>
            <a:ext cx="1588" cy="1450975"/>
          </a:xfrm>
          <a:prstGeom prst="curvedConnector3">
            <a:avLst>
              <a:gd name="adj1" fmla="val -15800000"/>
            </a:avLst>
          </a:prstGeom>
          <a:noFill/>
          <a:ln w="9525">
            <a:solidFill>
              <a:srgbClr val="0065A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AutoShape 18"/>
          <p:cNvCxnSpPr>
            <a:cxnSpLocks noChangeShapeType="1"/>
            <a:stCxn id="10" idx="7"/>
            <a:endCxn id="11" idx="1"/>
          </p:cNvCxnSpPr>
          <p:nvPr/>
        </p:nvCxnSpPr>
        <p:spPr bwMode="auto">
          <a:xfrm rot="5400000" flipV="1">
            <a:off x="8006557" y="4342606"/>
            <a:ext cx="1588" cy="1368425"/>
          </a:xfrm>
          <a:prstGeom prst="curvedConnector3">
            <a:avLst>
              <a:gd name="adj1" fmla="val -15800000"/>
            </a:avLst>
          </a:prstGeom>
          <a:noFill/>
          <a:ln w="9525">
            <a:solidFill>
              <a:srgbClr val="0065A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AutoShape 19"/>
          <p:cNvCxnSpPr>
            <a:cxnSpLocks noChangeShapeType="1"/>
            <a:stCxn id="10" idx="7"/>
            <a:endCxn id="11" idx="1"/>
          </p:cNvCxnSpPr>
          <p:nvPr/>
        </p:nvCxnSpPr>
        <p:spPr bwMode="auto">
          <a:xfrm rot="5400000" flipV="1">
            <a:off x="8006557" y="4342606"/>
            <a:ext cx="1588" cy="1368425"/>
          </a:xfrm>
          <a:prstGeom prst="curvedConnector3">
            <a:avLst>
              <a:gd name="adj1" fmla="val -31400000"/>
            </a:avLst>
          </a:prstGeom>
          <a:noFill/>
          <a:ln w="9525">
            <a:solidFill>
              <a:srgbClr val="0065A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AutoShape 20"/>
          <p:cNvCxnSpPr>
            <a:cxnSpLocks noChangeShapeType="1"/>
            <a:stCxn id="6" idx="0"/>
            <a:endCxn id="8" idx="1"/>
          </p:cNvCxnSpPr>
          <p:nvPr/>
        </p:nvCxnSpPr>
        <p:spPr bwMode="auto">
          <a:xfrm rot="5400000" flipV="1">
            <a:off x="2601119" y="3475831"/>
            <a:ext cx="22225" cy="3078163"/>
          </a:xfrm>
          <a:prstGeom prst="curvedConnector3">
            <a:avLst>
              <a:gd name="adj1" fmla="val -3871431"/>
            </a:avLst>
          </a:prstGeom>
          <a:noFill/>
          <a:ln w="9525">
            <a:solidFill>
              <a:srgbClr val="0065A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AutoShape 21"/>
          <p:cNvCxnSpPr>
            <a:cxnSpLocks noChangeShapeType="1"/>
          </p:cNvCxnSpPr>
          <p:nvPr/>
        </p:nvCxnSpPr>
        <p:spPr bwMode="auto">
          <a:xfrm rot="5400000" flipV="1">
            <a:off x="7198519" y="3558381"/>
            <a:ext cx="1588" cy="2936875"/>
          </a:xfrm>
          <a:prstGeom prst="curvedConnector3">
            <a:avLst>
              <a:gd name="adj1" fmla="val -71000000"/>
            </a:avLst>
          </a:prstGeom>
          <a:noFill/>
          <a:ln w="9525">
            <a:solidFill>
              <a:srgbClr val="0065A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AutoShape 22"/>
          <p:cNvCxnSpPr>
            <a:cxnSpLocks noChangeShapeType="1"/>
            <a:stCxn id="6" idx="0"/>
            <a:endCxn id="8" idx="1"/>
          </p:cNvCxnSpPr>
          <p:nvPr/>
        </p:nvCxnSpPr>
        <p:spPr bwMode="auto">
          <a:xfrm rot="5400000" flipV="1">
            <a:off x="2601119" y="3475831"/>
            <a:ext cx="22225" cy="3078163"/>
          </a:xfrm>
          <a:prstGeom prst="curvedConnector3">
            <a:avLst>
              <a:gd name="adj1" fmla="val -6028574"/>
            </a:avLst>
          </a:prstGeom>
          <a:noFill/>
          <a:ln w="9525">
            <a:solidFill>
              <a:srgbClr val="0065A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1873250" y="4286250"/>
            <a:ext cx="252413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I</a:t>
            </a: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2871788" y="4241800"/>
            <a:ext cx="628650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come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4554538" y="4819650"/>
            <a:ext cx="8064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morgen</a:t>
            </a: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6196013" y="4819650"/>
            <a:ext cx="37941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zu</a:t>
            </a: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7691438" y="4819650"/>
            <a:ext cx="4127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dir</a:t>
            </a:r>
          </a:p>
        </p:txBody>
      </p:sp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2336800" y="3784600"/>
            <a:ext cx="749300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I come</a:t>
            </a:r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2179638" y="3251200"/>
            <a:ext cx="1119187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dirty="0">
                <a:latin typeface="Times New Roman" charset="0"/>
                <a:ea typeface="ＭＳ Ｐゴシック" charset="0"/>
                <a:cs typeface="ＭＳ Ｐゴシック" charset="0"/>
              </a:rPr>
              <a:t>I will come</a:t>
            </a:r>
          </a:p>
        </p:txBody>
      </p:sp>
      <p:sp>
        <p:nvSpPr>
          <p:cNvPr id="32" name="Text Box 30"/>
          <p:cNvSpPr txBox="1">
            <a:spLocks noChangeArrowheads="1"/>
          </p:cNvSpPr>
          <p:nvPr/>
        </p:nvSpPr>
        <p:spPr bwMode="auto">
          <a:xfrm>
            <a:off x="1568450" y="4819650"/>
            <a:ext cx="43497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ich</a:t>
            </a: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3136900" y="4819650"/>
            <a:ext cx="8001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komme</a:t>
            </a: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4457700" y="4089400"/>
            <a:ext cx="993775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tomorrow</a:t>
            </a: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6191250" y="4210050"/>
            <a:ext cx="344488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to</a:t>
            </a:r>
          </a:p>
        </p:txBody>
      </p:sp>
      <p:sp>
        <p:nvSpPr>
          <p:cNvPr id="36" name="Text Box 34"/>
          <p:cNvSpPr txBox="1">
            <a:spLocks noChangeArrowheads="1"/>
          </p:cNvSpPr>
          <p:nvPr/>
        </p:nvSpPr>
        <p:spPr bwMode="auto">
          <a:xfrm>
            <a:off x="7594600" y="4210050"/>
            <a:ext cx="504825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you</a:t>
            </a:r>
          </a:p>
        </p:txBody>
      </p:sp>
      <p:sp>
        <p:nvSpPr>
          <p:cNvPr id="37" name="Text Box 35"/>
          <p:cNvSpPr txBox="1">
            <a:spLocks noChangeArrowheads="1"/>
          </p:cNvSpPr>
          <p:nvPr/>
        </p:nvSpPr>
        <p:spPr bwMode="auto">
          <a:xfrm>
            <a:off x="6562725" y="3556000"/>
            <a:ext cx="1296988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to your office</a:t>
            </a:r>
          </a:p>
        </p:txBody>
      </p:sp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908050" y="5232400"/>
            <a:ext cx="3127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0</a:t>
            </a:r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2470150" y="5232400"/>
            <a:ext cx="3127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1</a:t>
            </a:r>
          </a:p>
        </p:txBody>
      </p:sp>
      <p:sp>
        <p:nvSpPr>
          <p:cNvPr id="40" name="Text Box 38"/>
          <p:cNvSpPr txBox="1">
            <a:spLocks noChangeArrowheads="1"/>
          </p:cNvSpPr>
          <p:nvPr/>
        </p:nvSpPr>
        <p:spPr bwMode="auto">
          <a:xfrm>
            <a:off x="4038600" y="5232400"/>
            <a:ext cx="3127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2</a:t>
            </a:r>
          </a:p>
        </p:txBody>
      </p:sp>
      <p:sp>
        <p:nvSpPr>
          <p:cNvPr id="41" name="Text Box 39"/>
          <p:cNvSpPr txBox="1">
            <a:spLocks noChangeArrowheads="1"/>
          </p:cNvSpPr>
          <p:nvPr/>
        </p:nvSpPr>
        <p:spPr bwMode="auto">
          <a:xfrm>
            <a:off x="5524500" y="5232400"/>
            <a:ext cx="4143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…</a:t>
            </a:r>
          </a:p>
        </p:txBody>
      </p:sp>
      <p:sp>
        <p:nvSpPr>
          <p:cNvPr id="42" name="Text Box 40"/>
          <p:cNvSpPr txBox="1">
            <a:spLocks noChangeArrowheads="1"/>
          </p:cNvSpPr>
          <p:nvPr/>
        </p:nvSpPr>
        <p:spPr bwMode="auto">
          <a:xfrm>
            <a:off x="7092950" y="5232400"/>
            <a:ext cx="4143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…</a:t>
            </a:r>
          </a:p>
        </p:txBody>
      </p:sp>
      <p:sp>
        <p:nvSpPr>
          <p:cNvPr id="43" name="Text Box 41"/>
          <p:cNvSpPr txBox="1">
            <a:spLocks noChangeArrowheads="1"/>
          </p:cNvSpPr>
          <p:nvPr/>
        </p:nvSpPr>
        <p:spPr bwMode="auto">
          <a:xfrm>
            <a:off x="8578850" y="5232400"/>
            <a:ext cx="3000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J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25500" y="253321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Monotype Sorts" charset="2"/>
              <a:buNone/>
            </a:pPr>
            <a:r>
              <a:rPr lang="en-US" altLang="en-US" dirty="0"/>
              <a:t>Sentence:  </a:t>
            </a:r>
            <a:r>
              <a:rPr lang="en-US" altLang="en-US" i="1" dirty="0" err="1"/>
              <a:t>ich</a:t>
            </a:r>
            <a:r>
              <a:rPr lang="en-US" altLang="en-US" i="1" dirty="0"/>
              <a:t> </a:t>
            </a:r>
            <a:r>
              <a:rPr lang="en-US" altLang="en-US" i="1" dirty="0" err="1"/>
              <a:t>komme</a:t>
            </a:r>
            <a:r>
              <a:rPr lang="en-US" altLang="en-US" i="1" dirty="0"/>
              <a:t> </a:t>
            </a:r>
            <a:r>
              <a:rPr lang="en-US" altLang="en-US" i="1" dirty="0" err="1"/>
              <a:t>morgen</a:t>
            </a:r>
            <a:r>
              <a:rPr lang="en-US" altLang="en-US" i="1" dirty="0"/>
              <a:t> </a:t>
            </a:r>
            <a:r>
              <a:rPr lang="en-US" altLang="en-US" i="1" dirty="0" err="1"/>
              <a:t>zu</a:t>
            </a:r>
            <a:r>
              <a:rPr lang="en-US" altLang="en-US" i="1" dirty="0"/>
              <a:t> </a:t>
            </a:r>
            <a:r>
              <a:rPr lang="en-US" altLang="en-US" i="1" dirty="0" err="1"/>
              <a:t>dir</a:t>
            </a:r>
            <a:endParaRPr lang="en-US" altLang="en-US" i="1" dirty="0"/>
          </a:p>
          <a:p>
            <a:pPr>
              <a:buFont typeface="Monotype Sorts" charset="2"/>
              <a:buNone/>
            </a:pPr>
            <a:r>
              <a:rPr lang="en-US" altLang="en-US" dirty="0"/>
              <a:t>Reference: </a:t>
            </a:r>
            <a:r>
              <a:rPr lang="en-US" altLang="en-US" i="1" dirty="0"/>
              <a:t>I will come to you tomorrow</a:t>
            </a:r>
          </a:p>
        </p:txBody>
      </p:sp>
    </p:spTree>
    <p:extLst>
      <p:ext uri="{BB962C8B-B14F-4D97-AF65-F5344CB8AC3E}">
        <p14:creationId xmlns:p14="http://schemas.microsoft.com/office/powerpoint/2010/main" val="128558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D43F7AB-A4CC-D04C-94B9-597748BD31C6}" type="slidenum">
              <a:rPr lang="en-US" altLang="en-US" sz="1400"/>
              <a:pPr/>
              <a:t>44</a:t>
            </a:fld>
            <a:endParaRPr lang="en-US" altLang="en-US" sz="1400"/>
          </a:p>
        </p:txBody>
      </p:sp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449263">
              <a:defRPr/>
            </a:pPr>
            <a:r>
              <a:rPr lang="en-US"/>
              <a:t>The Decoder: Two Level Approach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defTabSz="449263">
              <a:lnSpc>
                <a:spcPct val="90000"/>
              </a:lnSpc>
            </a:pPr>
            <a:r>
              <a:rPr lang="en-US" altLang="en-US"/>
              <a:t>Build translation lattice</a:t>
            </a:r>
          </a:p>
          <a:p>
            <a:pPr marL="1025525" lvl="1" indent="-455613" defTabSz="449263">
              <a:lnSpc>
                <a:spcPct val="90000"/>
              </a:lnSpc>
            </a:pPr>
            <a:r>
              <a:rPr lang="en-US" altLang="en-US"/>
              <a:t>Run left-right over test sentence</a:t>
            </a:r>
          </a:p>
          <a:p>
            <a:pPr marL="1025525" lvl="1" indent="-455613" defTabSz="449263">
              <a:lnSpc>
                <a:spcPct val="90000"/>
              </a:lnSpc>
            </a:pPr>
            <a:r>
              <a:rPr lang="en-US" altLang="en-US"/>
              <a:t>Search for matching phrases between source sentence and phrase table (and other translation tables)</a:t>
            </a:r>
          </a:p>
          <a:p>
            <a:pPr marL="1025525" lvl="1" indent="-455613" defTabSz="449263">
              <a:lnSpc>
                <a:spcPct val="90000"/>
              </a:lnSpc>
            </a:pPr>
            <a:r>
              <a:rPr lang="en-US" altLang="en-US"/>
              <a:t>For each translation, insert edges into the lattice</a:t>
            </a:r>
          </a:p>
          <a:p>
            <a:pPr lvl="4" defTabSz="449263">
              <a:lnSpc>
                <a:spcPct val="90000"/>
              </a:lnSpc>
            </a:pPr>
            <a:endParaRPr lang="en-US" altLang="en-US"/>
          </a:p>
          <a:p>
            <a:pPr marL="457200" indent="-457200" defTabSz="449263">
              <a:lnSpc>
                <a:spcPct val="90000"/>
              </a:lnSpc>
            </a:pPr>
            <a:r>
              <a:rPr lang="en-US" altLang="en-US"/>
              <a:t>Search for best path in lattice</a:t>
            </a:r>
          </a:p>
          <a:p>
            <a:pPr marL="1025525" lvl="1" indent="-455613" defTabSz="449263">
              <a:lnSpc>
                <a:spcPct val="90000"/>
              </a:lnSpc>
            </a:pPr>
            <a:r>
              <a:rPr lang="en-US" altLang="en-US"/>
              <a:t>Run left-right over lattice</a:t>
            </a:r>
          </a:p>
          <a:p>
            <a:pPr marL="1025525" lvl="1" indent="-455613" defTabSz="449263">
              <a:lnSpc>
                <a:spcPct val="90000"/>
              </a:lnSpc>
            </a:pPr>
            <a:r>
              <a:rPr lang="en-US" altLang="en-US"/>
              <a:t>Apply n-gram language model</a:t>
            </a:r>
          </a:p>
          <a:p>
            <a:pPr marL="1025525" lvl="1" indent="-455613" defTabSz="449263">
              <a:lnSpc>
                <a:spcPct val="90000"/>
              </a:lnSpc>
            </a:pPr>
            <a:r>
              <a:rPr lang="en-US" altLang="en-US"/>
              <a:t>Combine translation model scores and language model score</a:t>
            </a:r>
          </a:p>
          <a:p>
            <a:pPr marL="1025525" lvl="1" indent="-455613" defTabSz="449263">
              <a:lnSpc>
                <a:spcPct val="90000"/>
              </a:lnSpc>
            </a:pPr>
            <a:r>
              <a:rPr lang="en-US" altLang="en-US"/>
              <a:t>Trace back best hypothesis</a:t>
            </a:r>
          </a:p>
          <a:p>
            <a:pPr marL="1025525" lvl="1" indent="-455613" defTabSz="449263">
              <a:lnSpc>
                <a:spcPct val="90000"/>
              </a:lnSpc>
            </a:pP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5C18D37-A045-D34F-B75C-4FC60357D4F9}" type="slidenum">
              <a:rPr lang="en-US" altLang="en-US" sz="1400"/>
              <a:pPr/>
              <a:t>45</a:t>
            </a:fld>
            <a:endParaRPr lang="en-US" altLang="en-US" sz="1400"/>
          </a:p>
        </p:txBody>
      </p:sp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Building Translation Lattice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066800"/>
            <a:ext cx="8859838" cy="2109788"/>
          </a:xfrm>
        </p:spPr>
        <p:txBody>
          <a:bodyPr/>
          <a:lstStyle/>
          <a:p>
            <a:pPr>
              <a:buFont typeface="Monotype Sorts" charset="2"/>
              <a:buNone/>
            </a:pPr>
            <a:r>
              <a:rPr lang="en-US" altLang="en-US" dirty="0"/>
              <a:t>Sentence:  </a:t>
            </a:r>
            <a:r>
              <a:rPr lang="en-US" altLang="en-US" i="1" dirty="0" err="1"/>
              <a:t>ich</a:t>
            </a:r>
            <a:r>
              <a:rPr lang="en-US" altLang="en-US" i="1" dirty="0"/>
              <a:t> </a:t>
            </a:r>
            <a:r>
              <a:rPr lang="en-US" altLang="en-US" i="1" dirty="0" err="1"/>
              <a:t>komme</a:t>
            </a:r>
            <a:r>
              <a:rPr lang="en-US" altLang="en-US" i="1" dirty="0"/>
              <a:t> </a:t>
            </a:r>
            <a:r>
              <a:rPr lang="en-US" altLang="en-US" i="1" dirty="0" err="1"/>
              <a:t>morgen</a:t>
            </a:r>
            <a:r>
              <a:rPr lang="en-US" altLang="en-US" i="1" dirty="0"/>
              <a:t> </a:t>
            </a:r>
            <a:r>
              <a:rPr lang="en-US" altLang="en-US" i="1" dirty="0" err="1"/>
              <a:t>zu</a:t>
            </a:r>
            <a:r>
              <a:rPr lang="en-US" altLang="en-US" i="1" dirty="0"/>
              <a:t> </a:t>
            </a:r>
            <a:r>
              <a:rPr lang="en-US" altLang="en-US" i="1" dirty="0" err="1"/>
              <a:t>dir</a:t>
            </a:r>
            <a:endParaRPr lang="en-US" altLang="en-US" i="1" dirty="0"/>
          </a:p>
          <a:p>
            <a:pPr>
              <a:buFont typeface="Monotype Sorts" charset="2"/>
              <a:buNone/>
            </a:pPr>
            <a:r>
              <a:rPr lang="en-US" altLang="en-US" dirty="0"/>
              <a:t>Reference: </a:t>
            </a:r>
            <a:r>
              <a:rPr lang="en-US" altLang="en-US" i="1" dirty="0"/>
              <a:t>I will come to you tomorrow</a:t>
            </a:r>
          </a:p>
          <a:p>
            <a:pPr lvl="4"/>
            <a:endParaRPr lang="en-US" altLang="en-US" dirty="0"/>
          </a:p>
          <a:p>
            <a:r>
              <a:rPr lang="en-US" altLang="en-US" dirty="0"/>
              <a:t>Search in corpus for phrases and their translations</a:t>
            </a:r>
          </a:p>
          <a:p>
            <a:r>
              <a:rPr lang="en-US" altLang="en-US" dirty="0"/>
              <a:t>Insert edges into the lattice</a:t>
            </a:r>
          </a:p>
        </p:txBody>
      </p:sp>
      <p:sp>
        <p:nvSpPr>
          <p:cNvPr id="151556" name="Oval 4"/>
          <p:cNvSpPr>
            <a:spLocks noChangeArrowheads="1"/>
          </p:cNvSpPr>
          <p:nvPr/>
        </p:nvSpPr>
        <p:spPr bwMode="auto">
          <a:xfrm>
            <a:off x="990600" y="5257800"/>
            <a:ext cx="1651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51557" name="Oval 5"/>
          <p:cNvSpPr>
            <a:spLocks noChangeArrowheads="1"/>
          </p:cNvSpPr>
          <p:nvPr/>
        </p:nvSpPr>
        <p:spPr bwMode="auto">
          <a:xfrm>
            <a:off x="2559050" y="5257800"/>
            <a:ext cx="1651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51558" name="Oval 6"/>
          <p:cNvSpPr>
            <a:spLocks noChangeArrowheads="1"/>
          </p:cNvSpPr>
          <p:nvPr/>
        </p:nvSpPr>
        <p:spPr bwMode="auto">
          <a:xfrm>
            <a:off x="4127500" y="5257800"/>
            <a:ext cx="1651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51559" name="Oval 7"/>
          <p:cNvSpPr>
            <a:spLocks noChangeArrowheads="1"/>
          </p:cNvSpPr>
          <p:nvPr/>
        </p:nvSpPr>
        <p:spPr bwMode="auto">
          <a:xfrm>
            <a:off x="5613400" y="5257800"/>
            <a:ext cx="1651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51560" name="Oval 8"/>
          <p:cNvSpPr>
            <a:spLocks noChangeArrowheads="1"/>
          </p:cNvSpPr>
          <p:nvPr/>
        </p:nvSpPr>
        <p:spPr bwMode="auto">
          <a:xfrm>
            <a:off x="7181850" y="5257800"/>
            <a:ext cx="1651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51561" name="Oval 9"/>
          <p:cNvSpPr>
            <a:spLocks noChangeArrowheads="1"/>
          </p:cNvSpPr>
          <p:nvPr/>
        </p:nvSpPr>
        <p:spPr bwMode="auto">
          <a:xfrm>
            <a:off x="8667750" y="5257800"/>
            <a:ext cx="1651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cxnSp>
        <p:nvCxnSpPr>
          <p:cNvPr id="151562" name="AutoShape 10"/>
          <p:cNvCxnSpPr>
            <a:cxnSpLocks noChangeShapeType="1"/>
            <a:stCxn id="151557" idx="7"/>
            <a:endCxn id="151558" idx="1"/>
          </p:cNvCxnSpPr>
          <p:nvPr/>
        </p:nvCxnSpPr>
        <p:spPr bwMode="auto">
          <a:xfrm rot="5400000" flipV="1">
            <a:off x="3425032" y="4555331"/>
            <a:ext cx="1588" cy="1450975"/>
          </a:xfrm>
          <a:prstGeom prst="curvedConnector3">
            <a:avLst>
              <a:gd name="adj1" fmla="val -31400000"/>
            </a:avLst>
          </a:prstGeom>
          <a:noFill/>
          <a:ln w="9525">
            <a:solidFill>
              <a:srgbClr val="0065A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1563" name="AutoShape 11"/>
          <p:cNvCxnSpPr>
            <a:cxnSpLocks noChangeShapeType="1"/>
            <a:stCxn id="151558" idx="7"/>
            <a:endCxn id="151559" idx="1"/>
          </p:cNvCxnSpPr>
          <p:nvPr/>
        </p:nvCxnSpPr>
        <p:spPr bwMode="auto">
          <a:xfrm rot="5400000" flipV="1">
            <a:off x="4952207" y="4596606"/>
            <a:ext cx="1588" cy="1368425"/>
          </a:xfrm>
          <a:prstGeom prst="curvedConnector3">
            <a:avLst>
              <a:gd name="adj1" fmla="val -15800000"/>
            </a:avLst>
          </a:prstGeom>
          <a:noFill/>
          <a:ln w="9525">
            <a:solidFill>
              <a:srgbClr val="0065A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1564" name="AutoShape 12"/>
          <p:cNvCxnSpPr>
            <a:cxnSpLocks noChangeShapeType="1"/>
            <a:stCxn id="151556" idx="7"/>
            <a:endCxn id="151557" idx="1"/>
          </p:cNvCxnSpPr>
          <p:nvPr/>
        </p:nvCxnSpPr>
        <p:spPr bwMode="auto">
          <a:xfrm rot="5400000" flipV="1">
            <a:off x="1856582" y="4555331"/>
            <a:ext cx="1588" cy="1450975"/>
          </a:xfrm>
          <a:prstGeom prst="curvedConnector3">
            <a:avLst>
              <a:gd name="adj1" fmla="val -15800000"/>
            </a:avLst>
          </a:prstGeom>
          <a:noFill/>
          <a:ln w="9525">
            <a:solidFill>
              <a:srgbClr val="0065A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1565" name="AutoShape 13"/>
          <p:cNvCxnSpPr>
            <a:cxnSpLocks noChangeShapeType="1"/>
            <a:stCxn id="151558" idx="7"/>
            <a:endCxn id="151559" idx="1"/>
          </p:cNvCxnSpPr>
          <p:nvPr/>
        </p:nvCxnSpPr>
        <p:spPr bwMode="auto">
          <a:xfrm rot="5400000" flipV="1">
            <a:off x="4952207" y="4596606"/>
            <a:ext cx="1588" cy="1368425"/>
          </a:xfrm>
          <a:prstGeom prst="curvedConnector3">
            <a:avLst>
              <a:gd name="adj1" fmla="val -37400000"/>
            </a:avLst>
          </a:prstGeom>
          <a:noFill/>
          <a:ln w="9525">
            <a:solidFill>
              <a:srgbClr val="0065A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1566" name="AutoShape 14"/>
          <p:cNvCxnSpPr>
            <a:cxnSpLocks noChangeShapeType="1"/>
            <a:stCxn id="151559" idx="7"/>
            <a:endCxn id="151560" idx="1"/>
          </p:cNvCxnSpPr>
          <p:nvPr/>
        </p:nvCxnSpPr>
        <p:spPr bwMode="auto">
          <a:xfrm rot="5400000" flipV="1">
            <a:off x="6479382" y="4555331"/>
            <a:ext cx="1588" cy="1450975"/>
          </a:xfrm>
          <a:prstGeom prst="curvedConnector3">
            <a:avLst>
              <a:gd name="adj1" fmla="val -32600000"/>
            </a:avLst>
          </a:prstGeom>
          <a:noFill/>
          <a:ln w="9525">
            <a:solidFill>
              <a:srgbClr val="0065A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1567" name="AutoShape 15"/>
          <p:cNvCxnSpPr>
            <a:cxnSpLocks noChangeShapeType="1"/>
            <a:stCxn id="151556" idx="7"/>
            <a:endCxn id="151557" idx="1"/>
          </p:cNvCxnSpPr>
          <p:nvPr/>
        </p:nvCxnSpPr>
        <p:spPr bwMode="auto">
          <a:xfrm rot="5400000" flipV="1">
            <a:off x="1856582" y="4555331"/>
            <a:ext cx="1588" cy="1450975"/>
          </a:xfrm>
          <a:prstGeom prst="curvedConnector3">
            <a:avLst>
              <a:gd name="adj1" fmla="val -29000000"/>
            </a:avLst>
          </a:prstGeom>
          <a:noFill/>
          <a:ln w="9525">
            <a:solidFill>
              <a:srgbClr val="0065A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1568" name="AutoShape 16"/>
          <p:cNvCxnSpPr>
            <a:cxnSpLocks noChangeShapeType="1"/>
            <a:stCxn id="151557" idx="7"/>
            <a:endCxn id="151558" idx="1"/>
          </p:cNvCxnSpPr>
          <p:nvPr/>
        </p:nvCxnSpPr>
        <p:spPr bwMode="auto">
          <a:xfrm rot="5400000" flipV="1">
            <a:off x="3425032" y="4555331"/>
            <a:ext cx="1588" cy="1450975"/>
          </a:xfrm>
          <a:prstGeom prst="curvedConnector3">
            <a:avLst>
              <a:gd name="adj1" fmla="val -15800000"/>
            </a:avLst>
          </a:prstGeom>
          <a:noFill/>
          <a:ln w="9525">
            <a:solidFill>
              <a:srgbClr val="0065A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1569" name="AutoShape 17"/>
          <p:cNvCxnSpPr>
            <a:cxnSpLocks noChangeShapeType="1"/>
            <a:stCxn id="151559" idx="7"/>
            <a:endCxn id="151560" idx="1"/>
          </p:cNvCxnSpPr>
          <p:nvPr/>
        </p:nvCxnSpPr>
        <p:spPr bwMode="auto">
          <a:xfrm rot="5400000" flipV="1">
            <a:off x="6479382" y="4555331"/>
            <a:ext cx="1588" cy="1450975"/>
          </a:xfrm>
          <a:prstGeom prst="curvedConnector3">
            <a:avLst>
              <a:gd name="adj1" fmla="val -15800000"/>
            </a:avLst>
          </a:prstGeom>
          <a:noFill/>
          <a:ln w="9525">
            <a:solidFill>
              <a:srgbClr val="0065A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1570" name="AutoShape 18"/>
          <p:cNvCxnSpPr>
            <a:cxnSpLocks noChangeShapeType="1"/>
            <a:stCxn id="151560" idx="7"/>
            <a:endCxn id="151561" idx="1"/>
          </p:cNvCxnSpPr>
          <p:nvPr/>
        </p:nvCxnSpPr>
        <p:spPr bwMode="auto">
          <a:xfrm rot="5400000" flipV="1">
            <a:off x="8006557" y="4596606"/>
            <a:ext cx="1588" cy="1368425"/>
          </a:xfrm>
          <a:prstGeom prst="curvedConnector3">
            <a:avLst>
              <a:gd name="adj1" fmla="val -15800000"/>
            </a:avLst>
          </a:prstGeom>
          <a:noFill/>
          <a:ln w="9525">
            <a:solidFill>
              <a:srgbClr val="0065A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1571" name="AutoShape 19"/>
          <p:cNvCxnSpPr>
            <a:cxnSpLocks noChangeShapeType="1"/>
            <a:stCxn id="151560" idx="7"/>
            <a:endCxn id="151561" idx="1"/>
          </p:cNvCxnSpPr>
          <p:nvPr/>
        </p:nvCxnSpPr>
        <p:spPr bwMode="auto">
          <a:xfrm rot="5400000" flipV="1">
            <a:off x="8006557" y="4596606"/>
            <a:ext cx="1588" cy="1368425"/>
          </a:xfrm>
          <a:prstGeom prst="curvedConnector3">
            <a:avLst>
              <a:gd name="adj1" fmla="val -31400000"/>
            </a:avLst>
          </a:prstGeom>
          <a:noFill/>
          <a:ln w="9525">
            <a:solidFill>
              <a:srgbClr val="0065A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1572" name="AutoShape 20"/>
          <p:cNvCxnSpPr>
            <a:cxnSpLocks noChangeShapeType="1"/>
            <a:stCxn id="151556" idx="0"/>
            <a:endCxn id="151558" idx="1"/>
          </p:cNvCxnSpPr>
          <p:nvPr/>
        </p:nvCxnSpPr>
        <p:spPr bwMode="auto">
          <a:xfrm rot="5400000" flipV="1">
            <a:off x="2601119" y="3729831"/>
            <a:ext cx="22225" cy="3078163"/>
          </a:xfrm>
          <a:prstGeom prst="curvedConnector3">
            <a:avLst>
              <a:gd name="adj1" fmla="val -3871431"/>
            </a:avLst>
          </a:prstGeom>
          <a:noFill/>
          <a:ln w="9525">
            <a:solidFill>
              <a:srgbClr val="0065A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1573" name="AutoShape 21"/>
          <p:cNvCxnSpPr>
            <a:cxnSpLocks noChangeShapeType="1"/>
          </p:cNvCxnSpPr>
          <p:nvPr/>
        </p:nvCxnSpPr>
        <p:spPr bwMode="auto">
          <a:xfrm rot="5400000" flipV="1">
            <a:off x="7198519" y="3812381"/>
            <a:ext cx="1588" cy="2936875"/>
          </a:xfrm>
          <a:prstGeom prst="curvedConnector3">
            <a:avLst>
              <a:gd name="adj1" fmla="val -71000000"/>
            </a:avLst>
          </a:prstGeom>
          <a:noFill/>
          <a:ln w="9525">
            <a:solidFill>
              <a:srgbClr val="0065A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1574" name="AutoShape 22"/>
          <p:cNvCxnSpPr>
            <a:cxnSpLocks noChangeShapeType="1"/>
            <a:stCxn id="151556" idx="0"/>
            <a:endCxn id="151558" idx="1"/>
          </p:cNvCxnSpPr>
          <p:nvPr/>
        </p:nvCxnSpPr>
        <p:spPr bwMode="auto">
          <a:xfrm rot="5400000" flipV="1">
            <a:off x="2601119" y="3729831"/>
            <a:ext cx="22225" cy="3078163"/>
          </a:xfrm>
          <a:prstGeom prst="curvedConnector3">
            <a:avLst>
              <a:gd name="adj1" fmla="val -6028574"/>
            </a:avLst>
          </a:prstGeom>
          <a:noFill/>
          <a:ln w="9525">
            <a:solidFill>
              <a:srgbClr val="0065A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1575" name="Text Box 23"/>
          <p:cNvSpPr txBox="1">
            <a:spLocks noChangeArrowheads="1"/>
          </p:cNvSpPr>
          <p:nvPr/>
        </p:nvSpPr>
        <p:spPr bwMode="auto">
          <a:xfrm>
            <a:off x="1873250" y="4540250"/>
            <a:ext cx="252413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I</a:t>
            </a:r>
          </a:p>
        </p:txBody>
      </p:sp>
      <p:sp>
        <p:nvSpPr>
          <p:cNvPr id="151576" name="Text Box 24"/>
          <p:cNvSpPr txBox="1">
            <a:spLocks noChangeArrowheads="1"/>
          </p:cNvSpPr>
          <p:nvPr/>
        </p:nvSpPr>
        <p:spPr bwMode="auto">
          <a:xfrm>
            <a:off x="2871788" y="4495800"/>
            <a:ext cx="628650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come</a:t>
            </a:r>
          </a:p>
        </p:txBody>
      </p:sp>
      <p:sp>
        <p:nvSpPr>
          <p:cNvPr id="151577" name="Text Box 25"/>
          <p:cNvSpPr txBox="1">
            <a:spLocks noChangeArrowheads="1"/>
          </p:cNvSpPr>
          <p:nvPr/>
        </p:nvSpPr>
        <p:spPr bwMode="auto">
          <a:xfrm>
            <a:off x="4554538" y="5073650"/>
            <a:ext cx="8064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morgen</a:t>
            </a:r>
          </a:p>
        </p:txBody>
      </p:sp>
      <p:sp>
        <p:nvSpPr>
          <p:cNvPr id="151578" name="Text Box 26"/>
          <p:cNvSpPr txBox="1">
            <a:spLocks noChangeArrowheads="1"/>
          </p:cNvSpPr>
          <p:nvPr/>
        </p:nvSpPr>
        <p:spPr bwMode="auto">
          <a:xfrm>
            <a:off x="6196013" y="5073650"/>
            <a:ext cx="37941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zu</a:t>
            </a:r>
          </a:p>
        </p:txBody>
      </p:sp>
      <p:sp>
        <p:nvSpPr>
          <p:cNvPr id="151579" name="Text Box 27"/>
          <p:cNvSpPr txBox="1">
            <a:spLocks noChangeArrowheads="1"/>
          </p:cNvSpPr>
          <p:nvPr/>
        </p:nvSpPr>
        <p:spPr bwMode="auto">
          <a:xfrm>
            <a:off x="7691438" y="5073650"/>
            <a:ext cx="4127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dir</a:t>
            </a:r>
          </a:p>
        </p:txBody>
      </p:sp>
      <p:sp>
        <p:nvSpPr>
          <p:cNvPr id="151580" name="Text Box 28"/>
          <p:cNvSpPr txBox="1">
            <a:spLocks noChangeArrowheads="1"/>
          </p:cNvSpPr>
          <p:nvPr/>
        </p:nvSpPr>
        <p:spPr bwMode="auto">
          <a:xfrm>
            <a:off x="2336800" y="4038600"/>
            <a:ext cx="749300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I come</a:t>
            </a:r>
          </a:p>
        </p:txBody>
      </p:sp>
      <p:sp>
        <p:nvSpPr>
          <p:cNvPr id="151581" name="Text Box 29"/>
          <p:cNvSpPr txBox="1">
            <a:spLocks noChangeArrowheads="1"/>
          </p:cNvSpPr>
          <p:nvPr/>
        </p:nvSpPr>
        <p:spPr bwMode="auto">
          <a:xfrm>
            <a:off x="2179638" y="3505200"/>
            <a:ext cx="1119187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I will come</a:t>
            </a:r>
          </a:p>
        </p:txBody>
      </p:sp>
      <p:sp>
        <p:nvSpPr>
          <p:cNvPr id="151582" name="Text Box 30"/>
          <p:cNvSpPr txBox="1">
            <a:spLocks noChangeArrowheads="1"/>
          </p:cNvSpPr>
          <p:nvPr/>
        </p:nvSpPr>
        <p:spPr bwMode="auto">
          <a:xfrm>
            <a:off x="1568450" y="5073650"/>
            <a:ext cx="43497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ich</a:t>
            </a:r>
          </a:p>
        </p:txBody>
      </p:sp>
      <p:sp>
        <p:nvSpPr>
          <p:cNvPr id="151583" name="Text Box 31"/>
          <p:cNvSpPr txBox="1">
            <a:spLocks noChangeArrowheads="1"/>
          </p:cNvSpPr>
          <p:nvPr/>
        </p:nvSpPr>
        <p:spPr bwMode="auto">
          <a:xfrm>
            <a:off x="3136900" y="5073650"/>
            <a:ext cx="8001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komme</a:t>
            </a:r>
          </a:p>
        </p:txBody>
      </p:sp>
      <p:sp>
        <p:nvSpPr>
          <p:cNvPr id="151584" name="Text Box 32"/>
          <p:cNvSpPr txBox="1">
            <a:spLocks noChangeArrowheads="1"/>
          </p:cNvSpPr>
          <p:nvPr/>
        </p:nvSpPr>
        <p:spPr bwMode="auto">
          <a:xfrm>
            <a:off x="4457700" y="4343400"/>
            <a:ext cx="993775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tomorrow</a:t>
            </a:r>
          </a:p>
        </p:txBody>
      </p:sp>
      <p:sp>
        <p:nvSpPr>
          <p:cNvPr id="151585" name="Text Box 33"/>
          <p:cNvSpPr txBox="1">
            <a:spLocks noChangeArrowheads="1"/>
          </p:cNvSpPr>
          <p:nvPr/>
        </p:nvSpPr>
        <p:spPr bwMode="auto">
          <a:xfrm>
            <a:off x="6191250" y="4464050"/>
            <a:ext cx="344488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to</a:t>
            </a:r>
          </a:p>
        </p:txBody>
      </p:sp>
      <p:sp>
        <p:nvSpPr>
          <p:cNvPr id="151586" name="Text Box 34"/>
          <p:cNvSpPr txBox="1">
            <a:spLocks noChangeArrowheads="1"/>
          </p:cNvSpPr>
          <p:nvPr/>
        </p:nvSpPr>
        <p:spPr bwMode="auto">
          <a:xfrm>
            <a:off x="7594600" y="4464050"/>
            <a:ext cx="504825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you</a:t>
            </a:r>
          </a:p>
        </p:txBody>
      </p:sp>
      <p:sp>
        <p:nvSpPr>
          <p:cNvPr id="151587" name="Text Box 35"/>
          <p:cNvSpPr txBox="1">
            <a:spLocks noChangeArrowheads="1"/>
          </p:cNvSpPr>
          <p:nvPr/>
        </p:nvSpPr>
        <p:spPr bwMode="auto">
          <a:xfrm>
            <a:off x="6562725" y="3810000"/>
            <a:ext cx="1296988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to your office</a:t>
            </a:r>
          </a:p>
        </p:txBody>
      </p:sp>
      <p:sp>
        <p:nvSpPr>
          <p:cNvPr id="151588" name="Text Box 36"/>
          <p:cNvSpPr txBox="1">
            <a:spLocks noChangeArrowheads="1"/>
          </p:cNvSpPr>
          <p:nvPr/>
        </p:nvSpPr>
        <p:spPr bwMode="auto">
          <a:xfrm>
            <a:off x="908050" y="5486400"/>
            <a:ext cx="3127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0</a:t>
            </a:r>
          </a:p>
        </p:txBody>
      </p:sp>
      <p:sp>
        <p:nvSpPr>
          <p:cNvPr id="151589" name="Text Box 37"/>
          <p:cNvSpPr txBox="1">
            <a:spLocks noChangeArrowheads="1"/>
          </p:cNvSpPr>
          <p:nvPr/>
        </p:nvSpPr>
        <p:spPr bwMode="auto">
          <a:xfrm>
            <a:off x="2470150" y="5486400"/>
            <a:ext cx="3127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1</a:t>
            </a:r>
          </a:p>
        </p:txBody>
      </p:sp>
      <p:sp>
        <p:nvSpPr>
          <p:cNvPr id="151590" name="Text Box 38"/>
          <p:cNvSpPr txBox="1">
            <a:spLocks noChangeArrowheads="1"/>
          </p:cNvSpPr>
          <p:nvPr/>
        </p:nvSpPr>
        <p:spPr bwMode="auto">
          <a:xfrm>
            <a:off x="4038600" y="5486400"/>
            <a:ext cx="3127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2</a:t>
            </a:r>
          </a:p>
        </p:txBody>
      </p:sp>
      <p:sp>
        <p:nvSpPr>
          <p:cNvPr id="151591" name="Text Box 39"/>
          <p:cNvSpPr txBox="1">
            <a:spLocks noChangeArrowheads="1"/>
          </p:cNvSpPr>
          <p:nvPr/>
        </p:nvSpPr>
        <p:spPr bwMode="auto">
          <a:xfrm>
            <a:off x="5524500" y="5486400"/>
            <a:ext cx="4143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…</a:t>
            </a:r>
          </a:p>
        </p:txBody>
      </p:sp>
      <p:sp>
        <p:nvSpPr>
          <p:cNvPr id="151592" name="Text Box 40"/>
          <p:cNvSpPr txBox="1">
            <a:spLocks noChangeArrowheads="1"/>
          </p:cNvSpPr>
          <p:nvPr/>
        </p:nvSpPr>
        <p:spPr bwMode="auto">
          <a:xfrm>
            <a:off x="7092950" y="5486400"/>
            <a:ext cx="4143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…</a:t>
            </a:r>
          </a:p>
        </p:txBody>
      </p:sp>
      <p:sp>
        <p:nvSpPr>
          <p:cNvPr id="151593" name="Text Box 41"/>
          <p:cNvSpPr txBox="1">
            <a:spLocks noChangeArrowheads="1"/>
          </p:cNvSpPr>
          <p:nvPr/>
        </p:nvSpPr>
        <p:spPr bwMode="auto">
          <a:xfrm>
            <a:off x="8578850" y="5486400"/>
            <a:ext cx="3000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J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1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1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1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1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1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1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1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1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1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1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1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1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1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1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1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1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1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1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1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1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1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1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1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1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1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1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75" grpId="0" animBg="1"/>
      <p:bldP spid="151576" grpId="0" animBg="1"/>
      <p:bldP spid="151580" grpId="0" animBg="1"/>
      <p:bldP spid="151581" grpId="0" animBg="1"/>
      <p:bldP spid="151584" grpId="0" animBg="1"/>
      <p:bldP spid="151585" grpId="0" animBg="1"/>
      <p:bldP spid="151586" grpId="0" animBg="1"/>
      <p:bldP spid="15158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15CC55B-326A-1445-855D-031ABAA4E335}" type="slidenum">
              <a:rPr lang="en-US" altLang="en-US" sz="1400"/>
              <a:pPr/>
              <a:t>46</a:t>
            </a:fld>
            <a:endParaRPr lang="en-US" altLang="en-US" sz="1400"/>
          </a:p>
        </p:txBody>
      </p:sp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Searching for Best Translation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We have constructed a graph</a:t>
            </a:r>
          </a:p>
          <a:p>
            <a:pPr lvl="1"/>
            <a:r>
              <a:rPr lang="en-US" altLang="en-US"/>
              <a:t>Directed</a:t>
            </a:r>
          </a:p>
          <a:p>
            <a:pPr lvl="1"/>
            <a:r>
              <a:rPr lang="en-US" altLang="en-US"/>
              <a:t>No cycles</a:t>
            </a:r>
          </a:p>
          <a:p>
            <a:pPr lvl="1"/>
            <a:r>
              <a:rPr lang="en-US" altLang="en-US"/>
              <a:t>Each edge carries a partial translation (with scores)</a:t>
            </a:r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r>
              <a:rPr lang="en-US" altLang="en-US"/>
              <a:t>Now we need to find the best path</a:t>
            </a:r>
          </a:p>
          <a:p>
            <a:pPr lvl="1"/>
            <a:r>
              <a:rPr lang="en-US" altLang="en-US"/>
              <a:t>Adding additional information (DM, LM, ….)</a:t>
            </a:r>
          </a:p>
          <a:p>
            <a:pPr lvl="1"/>
            <a:r>
              <a:rPr lang="en-US" altLang="en-US"/>
              <a:t>Allowing for some reordering</a:t>
            </a:r>
          </a:p>
          <a:p>
            <a:pPr lvl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F91D7C8-25E3-4840-AB3B-B7EAE3918D9E}" type="slidenum">
              <a:rPr lang="en-US" altLang="en-US" sz="1400"/>
              <a:pPr/>
              <a:t>47</a:t>
            </a:fld>
            <a:endParaRPr lang="en-US" altLang="en-US" sz="1400"/>
          </a:p>
        </p:txBody>
      </p:sp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Monotone Search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066800"/>
            <a:ext cx="8859838" cy="1524000"/>
          </a:xfrm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/>
              <a:t>Hypotheses describe partial translations</a:t>
            </a:r>
          </a:p>
          <a:p>
            <a:pPr lvl="1">
              <a:defRPr/>
            </a:pPr>
            <a:r>
              <a:rPr lang="en-US"/>
              <a:t>Coverage information, translation, scores</a:t>
            </a:r>
          </a:p>
          <a:p>
            <a:pPr>
              <a:buFont typeface="Wingdings" charset="0"/>
              <a:buChar char="§"/>
              <a:defRPr/>
            </a:pPr>
            <a:r>
              <a:rPr lang="en-US"/>
              <a:t>Expand hypothesis over outgoing edges </a:t>
            </a:r>
          </a:p>
        </p:txBody>
      </p:sp>
      <p:sp>
        <p:nvSpPr>
          <p:cNvPr id="161796" name="Oval 4"/>
          <p:cNvSpPr>
            <a:spLocks noChangeArrowheads="1"/>
          </p:cNvSpPr>
          <p:nvPr/>
        </p:nvSpPr>
        <p:spPr bwMode="auto">
          <a:xfrm>
            <a:off x="990600" y="4419600"/>
            <a:ext cx="1651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61797" name="Oval 5"/>
          <p:cNvSpPr>
            <a:spLocks noChangeArrowheads="1"/>
          </p:cNvSpPr>
          <p:nvPr/>
        </p:nvSpPr>
        <p:spPr bwMode="auto">
          <a:xfrm>
            <a:off x="2559050" y="4419600"/>
            <a:ext cx="1651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61798" name="Oval 6"/>
          <p:cNvSpPr>
            <a:spLocks noChangeArrowheads="1"/>
          </p:cNvSpPr>
          <p:nvPr/>
        </p:nvSpPr>
        <p:spPr bwMode="auto">
          <a:xfrm>
            <a:off x="4127500" y="4419600"/>
            <a:ext cx="1651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61799" name="Oval 7"/>
          <p:cNvSpPr>
            <a:spLocks noChangeArrowheads="1"/>
          </p:cNvSpPr>
          <p:nvPr/>
        </p:nvSpPr>
        <p:spPr bwMode="auto">
          <a:xfrm>
            <a:off x="5613400" y="4419600"/>
            <a:ext cx="1651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61800" name="Oval 8"/>
          <p:cNvSpPr>
            <a:spLocks noChangeArrowheads="1"/>
          </p:cNvSpPr>
          <p:nvPr/>
        </p:nvSpPr>
        <p:spPr bwMode="auto">
          <a:xfrm>
            <a:off x="7181850" y="4419600"/>
            <a:ext cx="1651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61801" name="Oval 9"/>
          <p:cNvSpPr>
            <a:spLocks noChangeArrowheads="1"/>
          </p:cNvSpPr>
          <p:nvPr/>
        </p:nvSpPr>
        <p:spPr bwMode="auto">
          <a:xfrm>
            <a:off x="8667750" y="4419600"/>
            <a:ext cx="1651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cxnSp>
        <p:nvCxnSpPr>
          <p:cNvPr id="161802" name="AutoShape 10"/>
          <p:cNvCxnSpPr>
            <a:cxnSpLocks noChangeShapeType="1"/>
            <a:stCxn id="161797" idx="7"/>
            <a:endCxn id="161798" idx="1"/>
          </p:cNvCxnSpPr>
          <p:nvPr/>
        </p:nvCxnSpPr>
        <p:spPr bwMode="auto">
          <a:xfrm rot="5400000" flipV="1">
            <a:off x="3425032" y="3717131"/>
            <a:ext cx="1588" cy="1450975"/>
          </a:xfrm>
          <a:prstGeom prst="curvedConnector3">
            <a:avLst>
              <a:gd name="adj1" fmla="val -31400000"/>
            </a:avLst>
          </a:prstGeom>
          <a:noFill/>
          <a:ln w="9525">
            <a:solidFill>
              <a:srgbClr val="0065A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1803" name="AutoShape 11"/>
          <p:cNvCxnSpPr>
            <a:cxnSpLocks noChangeShapeType="1"/>
            <a:stCxn id="161798" idx="7"/>
            <a:endCxn id="161799" idx="1"/>
          </p:cNvCxnSpPr>
          <p:nvPr/>
        </p:nvCxnSpPr>
        <p:spPr bwMode="auto">
          <a:xfrm rot="5400000" flipV="1">
            <a:off x="4952207" y="3758406"/>
            <a:ext cx="1588" cy="1368425"/>
          </a:xfrm>
          <a:prstGeom prst="curvedConnector3">
            <a:avLst>
              <a:gd name="adj1" fmla="val -15800000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1804" name="AutoShape 12"/>
          <p:cNvCxnSpPr>
            <a:cxnSpLocks noChangeShapeType="1"/>
            <a:stCxn id="161796" idx="7"/>
            <a:endCxn id="161797" idx="1"/>
          </p:cNvCxnSpPr>
          <p:nvPr/>
        </p:nvCxnSpPr>
        <p:spPr bwMode="auto">
          <a:xfrm rot="5400000" flipV="1">
            <a:off x="1856582" y="3717131"/>
            <a:ext cx="1588" cy="1450975"/>
          </a:xfrm>
          <a:prstGeom prst="curvedConnector3">
            <a:avLst>
              <a:gd name="adj1" fmla="val -15800000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1805" name="AutoShape 13"/>
          <p:cNvCxnSpPr>
            <a:cxnSpLocks noChangeShapeType="1"/>
            <a:stCxn id="161798" idx="7"/>
            <a:endCxn id="161799" idx="1"/>
          </p:cNvCxnSpPr>
          <p:nvPr/>
        </p:nvCxnSpPr>
        <p:spPr bwMode="auto">
          <a:xfrm rot="5400000" flipV="1">
            <a:off x="4952207" y="3758406"/>
            <a:ext cx="1588" cy="1368425"/>
          </a:xfrm>
          <a:prstGeom prst="curvedConnector3">
            <a:avLst>
              <a:gd name="adj1" fmla="val -37400000"/>
            </a:avLst>
          </a:prstGeom>
          <a:noFill/>
          <a:ln w="9525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1806" name="AutoShape 14"/>
          <p:cNvCxnSpPr>
            <a:cxnSpLocks noChangeShapeType="1"/>
            <a:stCxn id="161799" idx="7"/>
            <a:endCxn id="161800" idx="1"/>
          </p:cNvCxnSpPr>
          <p:nvPr/>
        </p:nvCxnSpPr>
        <p:spPr bwMode="auto">
          <a:xfrm rot="5400000" flipV="1">
            <a:off x="6479382" y="3717131"/>
            <a:ext cx="1588" cy="1450975"/>
          </a:xfrm>
          <a:prstGeom prst="curvedConnector3">
            <a:avLst>
              <a:gd name="adj1" fmla="val -32600000"/>
            </a:avLst>
          </a:prstGeom>
          <a:noFill/>
          <a:ln w="9525">
            <a:solidFill>
              <a:srgbClr val="0065A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1807" name="AutoShape 15"/>
          <p:cNvCxnSpPr>
            <a:cxnSpLocks noChangeShapeType="1"/>
            <a:stCxn id="161796" idx="7"/>
            <a:endCxn id="161797" idx="1"/>
          </p:cNvCxnSpPr>
          <p:nvPr/>
        </p:nvCxnSpPr>
        <p:spPr bwMode="auto">
          <a:xfrm rot="5400000" flipV="1">
            <a:off x="1856582" y="3717131"/>
            <a:ext cx="1588" cy="1450975"/>
          </a:xfrm>
          <a:prstGeom prst="curvedConnector3">
            <a:avLst>
              <a:gd name="adj1" fmla="val -29000000"/>
            </a:avLst>
          </a:prstGeom>
          <a:noFill/>
          <a:ln w="9525">
            <a:solidFill>
              <a:srgbClr val="0065A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1808" name="AutoShape 16"/>
          <p:cNvCxnSpPr>
            <a:cxnSpLocks noChangeShapeType="1"/>
            <a:stCxn id="161797" idx="7"/>
            <a:endCxn id="161798" idx="1"/>
          </p:cNvCxnSpPr>
          <p:nvPr/>
        </p:nvCxnSpPr>
        <p:spPr bwMode="auto">
          <a:xfrm rot="5400000" flipV="1">
            <a:off x="3425032" y="3717131"/>
            <a:ext cx="1588" cy="1450975"/>
          </a:xfrm>
          <a:prstGeom prst="curvedConnector3">
            <a:avLst>
              <a:gd name="adj1" fmla="val -15800000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1809" name="AutoShape 17"/>
          <p:cNvCxnSpPr>
            <a:cxnSpLocks noChangeShapeType="1"/>
            <a:stCxn id="161799" idx="7"/>
            <a:endCxn id="161800" idx="1"/>
          </p:cNvCxnSpPr>
          <p:nvPr/>
        </p:nvCxnSpPr>
        <p:spPr bwMode="auto">
          <a:xfrm rot="5400000" flipV="1">
            <a:off x="6479382" y="3717131"/>
            <a:ext cx="1588" cy="1450975"/>
          </a:xfrm>
          <a:prstGeom prst="curvedConnector3">
            <a:avLst>
              <a:gd name="adj1" fmla="val -15800000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1810" name="AutoShape 18"/>
          <p:cNvCxnSpPr>
            <a:cxnSpLocks noChangeShapeType="1"/>
            <a:stCxn id="161800" idx="7"/>
            <a:endCxn id="161801" idx="1"/>
          </p:cNvCxnSpPr>
          <p:nvPr/>
        </p:nvCxnSpPr>
        <p:spPr bwMode="auto">
          <a:xfrm rot="5400000" flipV="1">
            <a:off x="8006557" y="3758406"/>
            <a:ext cx="1588" cy="1368425"/>
          </a:xfrm>
          <a:prstGeom prst="curvedConnector3">
            <a:avLst>
              <a:gd name="adj1" fmla="val -15800000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1811" name="AutoShape 19"/>
          <p:cNvCxnSpPr>
            <a:cxnSpLocks noChangeShapeType="1"/>
            <a:stCxn id="161800" idx="7"/>
            <a:endCxn id="161801" idx="1"/>
          </p:cNvCxnSpPr>
          <p:nvPr/>
        </p:nvCxnSpPr>
        <p:spPr bwMode="auto">
          <a:xfrm rot="5400000" flipV="1">
            <a:off x="8006557" y="3758406"/>
            <a:ext cx="1588" cy="1368425"/>
          </a:xfrm>
          <a:prstGeom prst="curvedConnector3">
            <a:avLst>
              <a:gd name="adj1" fmla="val -31400000"/>
            </a:avLst>
          </a:prstGeom>
          <a:noFill/>
          <a:ln w="9525">
            <a:solidFill>
              <a:srgbClr val="0065A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1812" name="AutoShape 20"/>
          <p:cNvCxnSpPr>
            <a:cxnSpLocks noChangeShapeType="1"/>
            <a:stCxn id="161796" idx="0"/>
            <a:endCxn id="161798" idx="1"/>
          </p:cNvCxnSpPr>
          <p:nvPr/>
        </p:nvCxnSpPr>
        <p:spPr bwMode="auto">
          <a:xfrm rot="5400000" flipV="1">
            <a:off x="2601119" y="2891631"/>
            <a:ext cx="22225" cy="3078163"/>
          </a:xfrm>
          <a:prstGeom prst="curvedConnector3">
            <a:avLst>
              <a:gd name="adj1" fmla="val -3871431"/>
            </a:avLst>
          </a:prstGeom>
          <a:noFill/>
          <a:ln w="9525">
            <a:solidFill>
              <a:srgbClr val="0065A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1813" name="AutoShape 21"/>
          <p:cNvCxnSpPr>
            <a:cxnSpLocks noChangeShapeType="1"/>
          </p:cNvCxnSpPr>
          <p:nvPr/>
        </p:nvCxnSpPr>
        <p:spPr bwMode="auto">
          <a:xfrm rot="5400000" flipV="1">
            <a:off x="7198519" y="2974181"/>
            <a:ext cx="1588" cy="2936875"/>
          </a:xfrm>
          <a:prstGeom prst="curvedConnector3">
            <a:avLst>
              <a:gd name="adj1" fmla="val -71000000"/>
            </a:avLst>
          </a:prstGeom>
          <a:noFill/>
          <a:ln w="9525">
            <a:solidFill>
              <a:srgbClr val="0065A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1814" name="AutoShape 22"/>
          <p:cNvCxnSpPr>
            <a:cxnSpLocks noChangeShapeType="1"/>
            <a:stCxn id="161796" idx="0"/>
            <a:endCxn id="161798" idx="1"/>
          </p:cNvCxnSpPr>
          <p:nvPr/>
        </p:nvCxnSpPr>
        <p:spPr bwMode="auto">
          <a:xfrm rot="5400000" flipV="1">
            <a:off x="2601119" y="2891631"/>
            <a:ext cx="22225" cy="3078163"/>
          </a:xfrm>
          <a:prstGeom prst="curvedConnector3">
            <a:avLst>
              <a:gd name="adj1" fmla="val -6028574"/>
            </a:avLst>
          </a:prstGeom>
          <a:noFill/>
          <a:ln w="9525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1815" name="Text Box 23"/>
          <p:cNvSpPr txBox="1">
            <a:spLocks noChangeArrowheads="1"/>
          </p:cNvSpPr>
          <p:nvPr/>
        </p:nvSpPr>
        <p:spPr bwMode="auto">
          <a:xfrm>
            <a:off x="1873250" y="3702050"/>
            <a:ext cx="25241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</a:t>
            </a:r>
          </a:p>
        </p:txBody>
      </p:sp>
      <p:sp>
        <p:nvSpPr>
          <p:cNvPr id="161816" name="Text Box 24"/>
          <p:cNvSpPr txBox="1">
            <a:spLocks noChangeArrowheads="1"/>
          </p:cNvSpPr>
          <p:nvPr/>
        </p:nvSpPr>
        <p:spPr bwMode="auto">
          <a:xfrm>
            <a:off x="2871788" y="3657600"/>
            <a:ext cx="6286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come</a:t>
            </a:r>
          </a:p>
        </p:txBody>
      </p:sp>
      <p:sp>
        <p:nvSpPr>
          <p:cNvPr id="161817" name="Text Box 25"/>
          <p:cNvSpPr txBox="1">
            <a:spLocks noChangeArrowheads="1"/>
          </p:cNvSpPr>
          <p:nvPr/>
        </p:nvSpPr>
        <p:spPr bwMode="auto">
          <a:xfrm>
            <a:off x="4554538" y="4235450"/>
            <a:ext cx="8064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morgen</a:t>
            </a:r>
          </a:p>
        </p:txBody>
      </p:sp>
      <p:sp>
        <p:nvSpPr>
          <p:cNvPr id="161818" name="Text Box 26"/>
          <p:cNvSpPr txBox="1">
            <a:spLocks noChangeArrowheads="1"/>
          </p:cNvSpPr>
          <p:nvPr/>
        </p:nvSpPr>
        <p:spPr bwMode="auto">
          <a:xfrm>
            <a:off x="6196013" y="4235450"/>
            <a:ext cx="37941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zu</a:t>
            </a:r>
          </a:p>
        </p:txBody>
      </p:sp>
      <p:sp>
        <p:nvSpPr>
          <p:cNvPr id="161819" name="Text Box 27"/>
          <p:cNvSpPr txBox="1">
            <a:spLocks noChangeArrowheads="1"/>
          </p:cNvSpPr>
          <p:nvPr/>
        </p:nvSpPr>
        <p:spPr bwMode="auto">
          <a:xfrm>
            <a:off x="7691438" y="4235450"/>
            <a:ext cx="4127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dir</a:t>
            </a:r>
          </a:p>
        </p:txBody>
      </p:sp>
      <p:sp>
        <p:nvSpPr>
          <p:cNvPr id="161820" name="Text Box 28"/>
          <p:cNvSpPr txBox="1">
            <a:spLocks noChangeArrowheads="1"/>
          </p:cNvSpPr>
          <p:nvPr/>
        </p:nvSpPr>
        <p:spPr bwMode="auto">
          <a:xfrm>
            <a:off x="2336800" y="3200400"/>
            <a:ext cx="7493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 come</a:t>
            </a:r>
          </a:p>
        </p:txBody>
      </p:sp>
      <p:sp>
        <p:nvSpPr>
          <p:cNvPr id="161821" name="Text Box 29"/>
          <p:cNvSpPr txBox="1">
            <a:spLocks noChangeArrowheads="1"/>
          </p:cNvSpPr>
          <p:nvPr/>
        </p:nvSpPr>
        <p:spPr bwMode="auto">
          <a:xfrm>
            <a:off x="2179638" y="2667000"/>
            <a:ext cx="111918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solidFill>
                  <a:srgbClr val="80008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 will come</a:t>
            </a:r>
          </a:p>
        </p:txBody>
      </p:sp>
      <p:sp>
        <p:nvSpPr>
          <p:cNvPr id="161822" name="Text Box 30"/>
          <p:cNvSpPr txBox="1">
            <a:spLocks noChangeArrowheads="1"/>
          </p:cNvSpPr>
          <p:nvPr/>
        </p:nvSpPr>
        <p:spPr bwMode="auto">
          <a:xfrm>
            <a:off x="1568450" y="4235450"/>
            <a:ext cx="43497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ich</a:t>
            </a:r>
          </a:p>
        </p:txBody>
      </p:sp>
      <p:sp>
        <p:nvSpPr>
          <p:cNvPr id="161823" name="Text Box 31"/>
          <p:cNvSpPr txBox="1">
            <a:spLocks noChangeArrowheads="1"/>
          </p:cNvSpPr>
          <p:nvPr/>
        </p:nvSpPr>
        <p:spPr bwMode="auto">
          <a:xfrm>
            <a:off x="3136900" y="4235450"/>
            <a:ext cx="8001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komme</a:t>
            </a:r>
          </a:p>
        </p:txBody>
      </p:sp>
      <p:sp>
        <p:nvSpPr>
          <p:cNvPr id="161824" name="Text Box 32"/>
          <p:cNvSpPr txBox="1">
            <a:spLocks noChangeArrowheads="1"/>
          </p:cNvSpPr>
          <p:nvPr/>
        </p:nvSpPr>
        <p:spPr bwMode="auto">
          <a:xfrm>
            <a:off x="4457700" y="3505200"/>
            <a:ext cx="99377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solidFill>
                  <a:srgbClr val="80008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tomorrow</a:t>
            </a:r>
          </a:p>
        </p:txBody>
      </p:sp>
      <p:sp>
        <p:nvSpPr>
          <p:cNvPr id="161825" name="Text Box 33"/>
          <p:cNvSpPr txBox="1">
            <a:spLocks noChangeArrowheads="1"/>
          </p:cNvSpPr>
          <p:nvPr/>
        </p:nvSpPr>
        <p:spPr bwMode="auto">
          <a:xfrm>
            <a:off x="6191250" y="3625850"/>
            <a:ext cx="34448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to</a:t>
            </a:r>
          </a:p>
        </p:txBody>
      </p:sp>
      <p:sp>
        <p:nvSpPr>
          <p:cNvPr id="161826" name="Text Box 34"/>
          <p:cNvSpPr txBox="1">
            <a:spLocks noChangeArrowheads="1"/>
          </p:cNvSpPr>
          <p:nvPr/>
        </p:nvSpPr>
        <p:spPr bwMode="auto">
          <a:xfrm>
            <a:off x="7594600" y="3625850"/>
            <a:ext cx="50482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you</a:t>
            </a:r>
          </a:p>
        </p:txBody>
      </p:sp>
      <p:sp>
        <p:nvSpPr>
          <p:cNvPr id="161827" name="Text Box 35"/>
          <p:cNvSpPr txBox="1">
            <a:spLocks noChangeArrowheads="1"/>
          </p:cNvSpPr>
          <p:nvPr/>
        </p:nvSpPr>
        <p:spPr bwMode="auto">
          <a:xfrm>
            <a:off x="6562725" y="2971800"/>
            <a:ext cx="129698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to your office</a:t>
            </a:r>
          </a:p>
        </p:txBody>
      </p:sp>
      <p:sp>
        <p:nvSpPr>
          <p:cNvPr id="161828" name="Text Box 36"/>
          <p:cNvSpPr txBox="1">
            <a:spLocks noChangeArrowheads="1"/>
          </p:cNvSpPr>
          <p:nvPr/>
        </p:nvSpPr>
        <p:spPr bwMode="auto">
          <a:xfrm>
            <a:off x="1073150" y="5597525"/>
            <a:ext cx="2979738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h: c=0..3, t=I will come tomorrow</a:t>
            </a:r>
          </a:p>
        </p:txBody>
      </p:sp>
      <p:sp>
        <p:nvSpPr>
          <p:cNvPr id="161829" name="Text Box 37"/>
          <p:cNvSpPr txBox="1">
            <a:spLocks noChangeArrowheads="1"/>
          </p:cNvSpPr>
          <p:nvPr/>
        </p:nvSpPr>
        <p:spPr bwMode="auto">
          <a:xfrm>
            <a:off x="4705350" y="5597525"/>
            <a:ext cx="3190875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h: c=0..4, t=I will come tomorrow to</a:t>
            </a:r>
          </a:p>
        </p:txBody>
      </p:sp>
      <p:sp>
        <p:nvSpPr>
          <p:cNvPr id="161830" name="Text Box 38"/>
          <p:cNvSpPr txBox="1">
            <a:spLocks noChangeArrowheads="1"/>
          </p:cNvSpPr>
          <p:nvPr/>
        </p:nvSpPr>
        <p:spPr bwMode="auto">
          <a:xfrm>
            <a:off x="4705350" y="5105400"/>
            <a:ext cx="3225800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h: c=0..4, t=I will come tomorrow zu</a:t>
            </a:r>
          </a:p>
        </p:txBody>
      </p:sp>
      <p:sp>
        <p:nvSpPr>
          <p:cNvPr id="161831" name="Text Box 39"/>
          <p:cNvSpPr txBox="1">
            <a:spLocks noChangeArrowheads="1"/>
          </p:cNvSpPr>
          <p:nvPr/>
        </p:nvSpPr>
        <p:spPr bwMode="auto">
          <a:xfrm>
            <a:off x="4705350" y="6130925"/>
            <a:ext cx="4144963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h: c=0..5, t=I will come tomorrow to your office</a:t>
            </a:r>
          </a:p>
        </p:txBody>
      </p:sp>
      <p:sp>
        <p:nvSpPr>
          <p:cNvPr id="161832" name="Line 40"/>
          <p:cNvSpPr>
            <a:spLocks noChangeShapeType="1"/>
          </p:cNvSpPr>
          <p:nvPr/>
        </p:nvSpPr>
        <p:spPr bwMode="auto">
          <a:xfrm>
            <a:off x="4292600" y="5791200"/>
            <a:ext cx="412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61833" name="Line 41"/>
          <p:cNvSpPr>
            <a:spLocks noChangeShapeType="1"/>
          </p:cNvSpPr>
          <p:nvPr/>
        </p:nvSpPr>
        <p:spPr bwMode="auto">
          <a:xfrm flipV="1">
            <a:off x="4292600" y="5334000"/>
            <a:ext cx="41275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61834" name="Line 42"/>
          <p:cNvSpPr>
            <a:spLocks noChangeShapeType="1"/>
          </p:cNvSpPr>
          <p:nvPr/>
        </p:nvSpPr>
        <p:spPr bwMode="auto">
          <a:xfrm flipH="1" flipV="1">
            <a:off x="4292600" y="5943600"/>
            <a:ext cx="41275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618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618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618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618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8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8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18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18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100" fill="hold"/>
                                        <p:tgtEl>
                                          <p:spTgt spid="1618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100" fill="hold"/>
                                        <p:tgtEl>
                                          <p:spTgt spid="1618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100" fill="hold"/>
                                        <p:tgtEl>
                                          <p:spTgt spid="1618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1618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8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8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18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18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100" fill="hold"/>
                                        <p:tgtEl>
                                          <p:spTgt spid="1618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100" fill="hold"/>
                                        <p:tgtEl>
                                          <p:spTgt spid="1618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100" fill="hold"/>
                                        <p:tgtEl>
                                          <p:spTgt spid="1618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1618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8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8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18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18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829" grpId="0" animBg="1"/>
      <p:bldP spid="161830" grpId="0" animBg="1"/>
      <p:bldP spid="16183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2300F743-39A3-DA47-9916-AE1B4133E88C}" type="slidenum">
              <a:rPr lang="en-US" altLang="en-US" sz="1400"/>
              <a:pPr/>
              <a:t>48</a:t>
            </a:fld>
            <a:endParaRPr lang="en-US" altLang="en-US" sz="1400"/>
          </a:p>
        </p:txBody>
      </p:sp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With Word Reordering</a:t>
            </a:r>
            <a:endParaRPr lang="en-US" dirty="0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066800"/>
            <a:ext cx="8859838" cy="2028825"/>
          </a:xfrm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/>
              <a:t>Hypotheses describe a partial translation</a:t>
            </a:r>
          </a:p>
          <a:p>
            <a:pPr lvl="1">
              <a:defRPr/>
            </a:pPr>
            <a:r>
              <a:rPr lang="en-US"/>
              <a:t>Coverage information, translation, scores</a:t>
            </a:r>
          </a:p>
          <a:p>
            <a:pPr>
              <a:buFont typeface="Wingdings" charset="0"/>
              <a:buChar char="§"/>
              <a:defRPr/>
            </a:pPr>
            <a:r>
              <a:rPr lang="en-US"/>
              <a:t>Expand hypothesis over uncovered position (within window)</a:t>
            </a:r>
          </a:p>
        </p:txBody>
      </p:sp>
      <p:sp>
        <p:nvSpPr>
          <p:cNvPr id="176132" name="Oval 4"/>
          <p:cNvSpPr>
            <a:spLocks noChangeArrowheads="1"/>
          </p:cNvSpPr>
          <p:nvPr/>
        </p:nvSpPr>
        <p:spPr bwMode="auto">
          <a:xfrm>
            <a:off x="990600" y="4419600"/>
            <a:ext cx="1651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76133" name="Oval 5"/>
          <p:cNvSpPr>
            <a:spLocks noChangeArrowheads="1"/>
          </p:cNvSpPr>
          <p:nvPr/>
        </p:nvSpPr>
        <p:spPr bwMode="auto">
          <a:xfrm>
            <a:off x="2559050" y="4419600"/>
            <a:ext cx="1651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76134" name="Oval 6"/>
          <p:cNvSpPr>
            <a:spLocks noChangeArrowheads="1"/>
          </p:cNvSpPr>
          <p:nvPr/>
        </p:nvSpPr>
        <p:spPr bwMode="auto">
          <a:xfrm>
            <a:off x="4127500" y="4419600"/>
            <a:ext cx="1651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76135" name="Oval 7"/>
          <p:cNvSpPr>
            <a:spLocks noChangeArrowheads="1"/>
          </p:cNvSpPr>
          <p:nvPr/>
        </p:nvSpPr>
        <p:spPr bwMode="auto">
          <a:xfrm>
            <a:off x="5613400" y="4419600"/>
            <a:ext cx="1651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76136" name="Oval 8"/>
          <p:cNvSpPr>
            <a:spLocks noChangeArrowheads="1"/>
          </p:cNvSpPr>
          <p:nvPr/>
        </p:nvSpPr>
        <p:spPr bwMode="auto">
          <a:xfrm>
            <a:off x="7181850" y="4419600"/>
            <a:ext cx="1651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76137" name="Oval 9"/>
          <p:cNvSpPr>
            <a:spLocks noChangeArrowheads="1"/>
          </p:cNvSpPr>
          <p:nvPr/>
        </p:nvSpPr>
        <p:spPr bwMode="auto">
          <a:xfrm>
            <a:off x="8667750" y="4419600"/>
            <a:ext cx="1651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cxnSp>
        <p:nvCxnSpPr>
          <p:cNvPr id="176138" name="AutoShape 10"/>
          <p:cNvCxnSpPr>
            <a:cxnSpLocks noChangeShapeType="1"/>
            <a:stCxn id="176133" idx="7"/>
            <a:endCxn id="176134" idx="1"/>
          </p:cNvCxnSpPr>
          <p:nvPr/>
        </p:nvCxnSpPr>
        <p:spPr bwMode="auto">
          <a:xfrm rot="5400000" flipV="1">
            <a:off x="3425032" y="3717131"/>
            <a:ext cx="1588" cy="1450975"/>
          </a:xfrm>
          <a:prstGeom prst="curvedConnector3">
            <a:avLst>
              <a:gd name="adj1" fmla="val -31400000"/>
            </a:avLst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6139" name="AutoShape 11"/>
          <p:cNvCxnSpPr>
            <a:cxnSpLocks noChangeShapeType="1"/>
            <a:stCxn id="176134" idx="7"/>
            <a:endCxn id="176135" idx="1"/>
          </p:cNvCxnSpPr>
          <p:nvPr/>
        </p:nvCxnSpPr>
        <p:spPr bwMode="auto">
          <a:xfrm rot="5400000" flipV="1">
            <a:off x="4952207" y="3758406"/>
            <a:ext cx="1588" cy="1368425"/>
          </a:xfrm>
          <a:prstGeom prst="curvedConnector3">
            <a:avLst>
              <a:gd name="adj1" fmla="val -15800000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6140" name="AutoShape 12"/>
          <p:cNvCxnSpPr>
            <a:cxnSpLocks noChangeShapeType="1"/>
            <a:stCxn id="176132" idx="7"/>
            <a:endCxn id="176133" idx="1"/>
          </p:cNvCxnSpPr>
          <p:nvPr/>
        </p:nvCxnSpPr>
        <p:spPr bwMode="auto">
          <a:xfrm rot="5400000" flipV="1">
            <a:off x="1856582" y="3717131"/>
            <a:ext cx="1588" cy="1450975"/>
          </a:xfrm>
          <a:prstGeom prst="curvedConnector3">
            <a:avLst>
              <a:gd name="adj1" fmla="val -15800000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6141" name="AutoShape 13"/>
          <p:cNvCxnSpPr>
            <a:cxnSpLocks noChangeShapeType="1"/>
            <a:stCxn id="176134" idx="7"/>
            <a:endCxn id="176135" idx="1"/>
          </p:cNvCxnSpPr>
          <p:nvPr/>
        </p:nvCxnSpPr>
        <p:spPr bwMode="auto">
          <a:xfrm rot="5400000" flipV="1">
            <a:off x="4952207" y="3758406"/>
            <a:ext cx="1588" cy="1368425"/>
          </a:xfrm>
          <a:prstGeom prst="curvedConnector3">
            <a:avLst>
              <a:gd name="adj1" fmla="val -37400000"/>
            </a:avLst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6142" name="AutoShape 14"/>
          <p:cNvCxnSpPr>
            <a:cxnSpLocks noChangeShapeType="1"/>
            <a:stCxn id="176135" idx="7"/>
            <a:endCxn id="176136" idx="1"/>
          </p:cNvCxnSpPr>
          <p:nvPr/>
        </p:nvCxnSpPr>
        <p:spPr bwMode="auto">
          <a:xfrm rot="5400000" flipV="1">
            <a:off x="6479382" y="3717131"/>
            <a:ext cx="1588" cy="1450975"/>
          </a:xfrm>
          <a:prstGeom prst="curvedConnector3">
            <a:avLst>
              <a:gd name="adj1" fmla="val -32600000"/>
            </a:avLst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6143" name="AutoShape 15"/>
          <p:cNvCxnSpPr>
            <a:cxnSpLocks noChangeShapeType="1"/>
            <a:stCxn id="176132" idx="7"/>
            <a:endCxn id="176133" idx="1"/>
          </p:cNvCxnSpPr>
          <p:nvPr/>
        </p:nvCxnSpPr>
        <p:spPr bwMode="auto">
          <a:xfrm rot="5400000" flipV="1">
            <a:off x="1856582" y="3717131"/>
            <a:ext cx="1588" cy="1450975"/>
          </a:xfrm>
          <a:prstGeom prst="curvedConnector3">
            <a:avLst>
              <a:gd name="adj1" fmla="val -29000000"/>
            </a:avLst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6144" name="AutoShape 16"/>
          <p:cNvCxnSpPr>
            <a:cxnSpLocks noChangeShapeType="1"/>
            <a:stCxn id="176133" idx="7"/>
            <a:endCxn id="176134" idx="1"/>
          </p:cNvCxnSpPr>
          <p:nvPr/>
        </p:nvCxnSpPr>
        <p:spPr bwMode="auto">
          <a:xfrm rot="5400000" flipV="1">
            <a:off x="3425032" y="3717131"/>
            <a:ext cx="1588" cy="1450975"/>
          </a:xfrm>
          <a:prstGeom prst="curvedConnector3">
            <a:avLst>
              <a:gd name="adj1" fmla="val -15800000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6145" name="AutoShape 17"/>
          <p:cNvCxnSpPr>
            <a:cxnSpLocks noChangeShapeType="1"/>
            <a:stCxn id="176135" idx="7"/>
            <a:endCxn id="176136" idx="1"/>
          </p:cNvCxnSpPr>
          <p:nvPr/>
        </p:nvCxnSpPr>
        <p:spPr bwMode="auto">
          <a:xfrm rot="5400000" flipV="1">
            <a:off x="6479382" y="3717131"/>
            <a:ext cx="1588" cy="1450975"/>
          </a:xfrm>
          <a:prstGeom prst="curvedConnector3">
            <a:avLst>
              <a:gd name="adj1" fmla="val -15800000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6146" name="AutoShape 18"/>
          <p:cNvCxnSpPr>
            <a:cxnSpLocks noChangeShapeType="1"/>
            <a:stCxn id="176136" idx="7"/>
            <a:endCxn id="176137" idx="1"/>
          </p:cNvCxnSpPr>
          <p:nvPr/>
        </p:nvCxnSpPr>
        <p:spPr bwMode="auto">
          <a:xfrm rot="5400000" flipV="1">
            <a:off x="8006557" y="3758406"/>
            <a:ext cx="1588" cy="1368425"/>
          </a:xfrm>
          <a:prstGeom prst="curvedConnector3">
            <a:avLst>
              <a:gd name="adj1" fmla="val -15800000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6147" name="AutoShape 19"/>
          <p:cNvCxnSpPr>
            <a:cxnSpLocks noChangeShapeType="1"/>
            <a:stCxn id="176136" idx="7"/>
            <a:endCxn id="176137" idx="1"/>
          </p:cNvCxnSpPr>
          <p:nvPr/>
        </p:nvCxnSpPr>
        <p:spPr bwMode="auto">
          <a:xfrm rot="5400000" flipV="1">
            <a:off x="8006557" y="3758406"/>
            <a:ext cx="1588" cy="1368425"/>
          </a:xfrm>
          <a:prstGeom prst="curvedConnector3">
            <a:avLst>
              <a:gd name="adj1" fmla="val -31400000"/>
            </a:avLst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6148" name="AutoShape 20"/>
          <p:cNvCxnSpPr>
            <a:cxnSpLocks noChangeShapeType="1"/>
            <a:stCxn id="176132" idx="0"/>
            <a:endCxn id="176134" idx="1"/>
          </p:cNvCxnSpPr>
          <p:nvPr/>
        </p:nvCxnSpPr>
        <p:spPr bwMode="auto">
          <a:xfrm rot="5400000" flipV="1">
            <a:off x="2601119" y="2891631"/>
            <a:ext cx="22225" cy="3078163"/>
          </a:xfrm>
          <a:prstGeom prst="curvedConnector3">
            <a:avLst>
              <a:gd name="adj1" fmla="val -3871431"/>
            </a:avLst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6149" name="AutoShape 21"/>
          <p:cNvCxnSpPr>
            <a:cxnSpLocks noChangeShapeType="1"/>
          </p:cNvCxnSpPr>
          <p:nvPr/>
        </p:nvCxnSpPr>
        <p:spPr bwMode="auto">
          <a:xfrm rot="5400000" flipV="1">
            <a:off x="7198519" y="2974181"/>
            <a:ext cx="1588" cy="2936875"/>
          </a:xfrm>
          <a:prstGeom prst="curvedConnector3">
            <a:avLst>
              <a:gd name="adj1" fmla="val -71000000"/>
            </a:avLst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6150" name="AutoShape 22"/>
          <p:cNvCxnSpPr>
            <a:cxnSpLocks noChangeShapeType="1"/>
            <a:stCxn id="176132" idx="0"/>
            <a:endCxn id="176134" idx="1"/>
          </p:cNvCxnSpPr>
          <p:nvPr/>
        </p:nvCxnSpPr>
        <p:spPr bwMode="auto">
          <a:xfrm rot="5400000" flipV="1">
            <a:off x="2601119" y="2891631"/>
            <a:ext cx="22225" cy="3078163"/>
          </a:xfrm>
          <a:prstGeom prst="curvedConnector3">
            <a:avLst>
              <a:gd name="adj1" fmla="val -6028574"/>
            </a:avLst>
          </a:prstGeom>
          <a:noFill/>
          <a:ln w="9525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6151" name="Text Box 23"/>
          <p:cNvSpPr txBox="1">
            <a:spLocks noChangeArrowheads="1"/>
          </p:cNvSpPr>
          <p:nvPr/>
        </p:nvSpPr>
        <p:spPr bwMode="auto">
          <a:xfrm>
            <a:off x="1873250" y="3702050"/>
            <a:ext cx="25241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solidFill>
                  <a:schemeClr val="accent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</a:t>
            </a:r>
          </a:p>
        </p:txBody>
      </p:sp>
      <p:sp>
        <p:nvSpPr>
          <p:cNvPr id="176152" name="Text Box 24"/>
          <p:cNvSpPr txBox="1">
            <a:spLocks noChangeArrowheads="1"/>
          </p:cNvSpPr>
          <p:nvPr/>
        </p:nvSpPr>
        <p:spPr bwMode="auto">
          <a:xfrm>
            <a:off x="2871788" y="3657600"/>
            <a:ext cx="6286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solidFill>
                  <a:schemeClr val="accent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come</a:t>
            </a:r>
          </a:p>
        </p:txBody>
      </p:sp>
      <p:sp>
        <p:nvSpPr>
          <p:cNvPr id="176153" name="Text Box 25"/>
          <p:cNvSpPr txBox="1">
            <a:spLocks noChangeArrowheads="1"/>
          </p:cNvSpPr>
          <p:nvPr/>
        </p:nvSpPr>
        <p:spPr bwMode="auto">
          <a:xfrm>
            <a:off x="4554538" y="4235450"/>
            <a:ext cx="8064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morgen</a:t>
            </a:r>
          </a:p>
        </p:txBody>
      </p:sp>
      <p:sp>
        <p:nvSpPr>
          <p:cNvPr id="176154" name="Text Box 26"/>
          <p:cNvSpPr txBox="1">
            <a:spLocks noChangeArrowheads="1"/>
          </p:cNvSpPr>
          <p:nvPr/>
        </p:nvSpPr>
        <p:spPr bwMode="auto">
          <a:xfrm>
            <a:off x="6196013" y="4235450"/>
            <a:ext cx="37941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zu</a:t>
            </a:r>
          </a:p>
        </p:txBody>
      </p:sp>
      <p:sp>
        <p:nvSpPr>
          <p:cNvPr id="176155" name="Text Box 27"/>
          <p:cNvSpPr txBox="1">
            <a:spLocks noChangeArrowheads="1"/>
          </p:cNvSpPr>
          <p:nvPr/>
        </p:nvSpPr>
        <p:spPr bwMode="auto">
          <a:xfrm>
            <a:off x="7691438" y="4235450"/>
            <a:ext cx="4127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dir</a:t>
            </a:r>
          </a:p>
        </p:txBody>
      </p:sp>
      <p:sp>
        <p:nvSpPr>
          <p:cNvPr id="176156" name="Text Box 28"/>
          <p:cNvSpPr txBox="1">
            <a:spLocks noChangeArrowheads="1"/>
          </p:cNvSpPr>
          <p:nvPr/>
        </p:nvSpPr>
        <p:spPr bwMode="auto">
          <a:xfrm>
            <a:off x="2336800" y="3200400"/>
            <a:ext cx="7493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solidFill>
                  <a:schemeClr val="accent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 come</a:t>
            </a:r>
          </a:p>
        </p:txBody>
      </p:sp>
      <p:sp>
        <p:nvSpPr>
          <p:cNvPr id="176157" name="Text Box 29"/>
          <p:cNvSpPr txBox="1">
            <a:spLocks noChangeArrowheads="1"/>
          </p:cNvSpPr>
          <p:nvPr/>
        </p:nvSpPr>
        <p:spPr bwMode="auto">
          <a:xfrm>
            <a:off x="2179638" y="2667000"/>
            <a:ext cx="111918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solidFill>
                  <a:srgbClr val="80008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 will come</a:t>
            </a:r>
          </a:p>
        </p:txBody>
      </p:sp>
      <p:sp>
        <p:nvSpPr>
          <p:cNvPr id="176158" name="Text Box 30"/>
          <p:cNvSpPr txBox="1">
            <a:spLocks noChangeArrowheads="1"/>
          </p:cNvSpPr>
          <p:nvPr/>
        </p:nvSpPr>
        <p:spPr bwMode="auto">
          <a:xfrm>
            <a:off x="1568450" y="4235450"/>
            <a:ext cx="43497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ich</a:t>
            </a:r>
          </a:p>
        </p:txBody>
      </p:sp>
      <p:sp>
        <p:nvSpPr>
          <p:cNvPr id="176159" name="Text Box 31"/>
          <p:cNvSpPr txBox="1">
            <a:spLocks noChangeArrowheads="1"/>
          </p:cNvSpPr>
          <p:nvPr/>
        </p:nvSpPr>
        <p:spPr bwMode="auto">
          <a:xfrm>
            <a:off x="3136900" y="4235450"/>
            <a:ext cx="8001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komme</a:t>
            </a:r>
          </a:p>
        </p:txBody>
      </p:sp>
      <p:sp>
        <p:nvSpPr>
          <p:cNvPr id="176160" name="Text Box 32"/>
          <p:cNvSpPr txBox="1">
            <a:spLocks noChangeArrowheads="1"/>
          </p:cNvSpPr>
          <p:nvPr/>
        </p:nvSpPr>
        <p:spPr bwMode="auto">
          <a:xfrm>
            <a:off x="4457700" y="3505200"/>
            <a:ext cx="99377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solidFill>
                  <a:schemeClr val="accent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tomorrow</a:t>
            </a:r>
          </a:p>
        </p:txBody>
      </p:sp>
      <p:sp>
        <p:nvSpPr>
          <p:cNvPr id="176161" name="Text Box 33"/>
          <p:cNvSpPr txBox="1">
            <a:spLocks noChangeArrowheads="1"/>
          </p:cNvSpPr>
          <p:nvPr/>
        </p:nvSpPr>
        <p:spPr bwMode="auto">
          <a:xfrm>
            <a:off x="6191250" y="3625850"/>
            <a:ext cx="34448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solidFill>
                  <a:schemeClr val="accent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to</a:t>
            </a:r>
          </a:p>
        </p:txBody>
      </p:sp>
      <p:sp>
        <p:nvSpPr>
          <p:cNvPr id="176162" name="Text Box 34"/>
          <p:cNvSpPr txBox="1">
            <a:spLocks noChangeArrowheads="1"/>
          </p:cNvSpPr>
          <p:nvPr/>
        </p:nvSpPr>
        <p:spPr bwMode="auto">
          <a:xfrm>
            <a:off x="7594600" y="3625850"/>
            <a:ext cx="50482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solidFill>
                  <a:schemeClr val="accent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you</a:t>
            </a:r>
          </a:p>
        </p:txBody>
      </p:sp>
      <p:sp>
        <p:nvSpPr>
          <p:cNvPr id="176163" name="Text Box 35"/>
          <p:cNvSpPr txBox="1">
            <a:spLocks noChangeArrowheads="1"/>
          </p:cNvSpPr>
          <p:nvPr/>
        </p:nvSpPr>
        <p:spPr bwMode="auto">
          <a:xfrm>
            <a:off x="6562725" y="2971800"/>
            <a:ext cx="129698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solidFill>
                  <a:schemeClr val="accent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to your office</a:t>
            </a:r>
          </a:p>
        </p:txBody>
      </p:sp>
      <p:sp>
        <p:nvSpPr>
          <p:cNvPr id="176164" name="Text Box 36"/>
          <p:cNvSpPr txBox="1">
            <a:spLocks noChangeArrowheads="1"/>
          </p:cNvSpPr>
          <p:nvPr/>
        </p:nvSpPr>
        <p:spPr bwMode="auto">
          <a:xfrm>
            <a:off x="890588" y="5029200"/>
            <a:ext cx="2317750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h: c=11000, t=I will come</a:t>
            </a:r>
          </a:p>
        </p:txBody>
      </p:sp>
      <p:sp>
        <p:nvSpPr>
          <p:cNvPr id="176165" name="Text Box 37"/>
          <p:cNvSpPr txBox="1">
            <a:spLocks noChangeArrowheads="1"/>
          </p:cNvSpPr>
          <p:nvPr/>
        </p:nvSpPr>
        <p:spPr bwMode="auto">
          <a:xfrm>
            <a:off x="2311400" y="5521325"/>
            <a:ext cx="3473450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h: c=11011, t=I will come to your office</a:t>
            </a:r>
          </a:p>
        </p:txBody>
      </p:sp>
      <p:sp>
        <p:nvSpPr>
          <p:cNvPr id="176166" name="Text Box 38"/>
          <p:cNvSpPr txBox="1">
            <a:spLocks noChangeArrowheads="1"/>
          </p:cNvSpPr>
          <p:nvPr/>
        </p:nvSpPr>
        <p:spPr bwMode="auto">
          <a:xfrm>
            <a:off x="3711575" y="6096000"/>
            <a:ext cx="4319588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h: c=11111, t=I will come to your office tomorrow</a:t>
            </a:r>
          </a:p>
        </p:txBody>
      </p:sp>
      <p:sp>
        <p:nvSpPr>
          <p:cNvPr id="176167" name="Line 39"/>
          <p:cNvSpPr>
            <a:spLocks noChangeShapeType="1"/>
          </p:cNvSpPr>
          <p:nvPr/>
        </p:nvSpPr>
        <p:spPr bwMode="auto">
          <a:xfrm>
            <a:off x="3136900" y="5867400"/>
            <a:ext cx="57785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76168" name="Line 40"/>
          <p:cNvSpPr>
            <a:spLocks noChangeShapeType="1"/>
          </p:cNvSpPr>
          <p:nvPr/>
        </p:nvSpPr>
        <p:spPr bwMode="auto">
          <a:xfrm>
            <a:off x="1816100" y="5334000"/>
            <a:ext cx="4953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76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76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76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761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6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6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6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6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614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0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2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176163"/>
                                        </p:tgtEl>
                                        <p:attrNameLst>
                                          <p:attrName>style.fontFamily</p:attrName>
                                        </p:attrNameLst>
                                      </p:cBhvr>
                                      <p:to>
                                        <p:strVal val="Times New Roman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616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0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" fill="hold"/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0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4" presetID="2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5" dur="indefinite"/>
                                        <p:tgtEl>
                                          <p:spTgt spid="176160"/>
                                        </p:tgtEl>
                                        <p:attrNameLst>
                                          <p:attrName>style.fontFamily</p:attrName>
                                        </p:attrNameLst>
                                      </p:cBhvr>
                                      <p:to>
                                        <p:strVal val="Times New Roman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616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0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60" grpId="0"/>
      <p:bldP spid="176163" grpId="0"/>
      <p:bldP spid="176165" grpId="0" animBg="1"/>
      <p:bldP spid="17616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57D99-D8A0-6F4C-9DEA-E9907BF5538E}" type="datetime1">
              <a:rPr lang="en-US" altLang="en-US" smtClean="0"/>
              <a:pPr/>
              <a:t>4/9/15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3AE0E-101D-B94F-B38F-7ACE636197BE}" type="slidenum">
              <a:rPr lang="en-US" altLang="en-US" smtClean="0"/>
              <a:pPr/>
              <a:t>49</a:t>
            </a:fld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301750" y="3032125"/>
            <a:ext cx="83148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Now you know how MT works</a:t>
            </a:r>
            <a:endParaRPr lang="en-US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7677312" y="3783747"/>
            <a:ext cx="139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(roughly)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1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81276"/>
          </a:xfrm>
        </p:spPr>
        <p:txBody>
          <a:bodyPr/>
          <a:lstStyle/>
          <a:p>
            <a:r>
              <a:rPr lang="en-US" dirty="0" smtClean="0"/>
              <a:t>Pop quiz: what is he saying?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Options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>
          <a:xfrm>
            <a:off x="5528534" y="3065929"/>
            <a:ext cx="3566160" cy="3341124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dirty="0"/>
              <a:t>Happy </a:t>
            </a:r>
            <a:r>
              <a:rPr lang="en-US" b="1" dirty="0" err="1"/>
              <a:t>Nowruz</a:t>
            </a:r>
            <a:r>
              <a:rPr lang="en-US" dirty="0"/>
              <a:t> !!!</a:t>
            </a:r>
            <a:br>
              <a:rPr lang="en-US" dirty="0"/>
            </a:br>
            <a:r>
              <a:rPr lang="en-US" dirty="0"/>
              <a:t>(Persian New Year)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457200" indent="-457200">
              <a:buFont typeface="+mj-lt"/>
              <a:buAutoNum type="alphaUcPeriod"/>
            </a:pPr>
            <a:r>
              <a:rPr lang="en-US" dirty="0" smtClean="0"/>
              <a:t>Peace with Israel will be </a:t>
            </a:r>
            <a:r>
              <a:rPr lang="en-US" b="1" dirty="0" smtClean="0"/>
              <a:t>signed</a:t>
            </a:r>
            <a:r>
              <a:rPr lang="en-US" dirty="0" smtClean="0"/>
              <a:t> soon</a:t>
            </a:r>
            <a:br>
              <a:rPr lang="en-US" dirty="0" smtClean="0"/>
            </a:br>
            <a:endParaRPr lang="en-US" dirty="0" smtClean="0"/>
          </a:p>
          <a:p>
            <a:pPr marL="457200" indent="-457200">
              <a:buFont typeface="+mj-lt"/>
              <a:buAutoNum type="alphaUcPeriod"/>
            </a:pPr>
            <a:r>
              <a:rPr lang="en-US" dirty="0" smtClean="0"/>
              <a:t>Iran is facing </a:t>
            </a:r>
            <a:r>
              <a:rPr lang="en-US" b="1" dirty="0" smtClean="0"/>
              <a:t>hardship </a:t>
            </a:r>
            <a:r>
              <a:rPr lang="en-US" dirty="0" smtClean="0"/>
              <a:t>with deceasing oil prices</a:t>
            </a:r>
            <a:br>
              <a:rPr lang="en-US" dirty="0" smtClean="0"/>
            </a:br>
            <a:endParaRPr lang="en-US" dirty="0"/>
          </a:p>
          <a:p>
            <a:pPr marL="457200" indent="-457200">
              <a:buFont typeface="+mj-lt"/>
              <a:buAutoNum type="alphaUcPeriod"/>
            </a:pPr>
            <a:r>
              <a:rPr lang="en-US" dirty="0" smtClean="0"/>
              <a:t> A nuclear agreement can be </a:t>
            </a:r>
            <a:r>
              <a:rPr lang="en-US" b="1" dirty="0" smtClean="0"/>
              <a:t>achieved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5548135" y="5671109"/>
            <a:ext cx="3550087" cy="735945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275" y="1630402"/>
            <a:ext cx="4824224" cy="50402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7869" y="2183644"/>
            <a:ext cx="4107489" cy="44869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65692" y="1004078"/>
            <a:ext cx="2642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Rohani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: Iran’s President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427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63"/>
    </mc:Choice>
    <mc:Fallback xmlns="">
      <p:transition spd="slow" advTm="44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25" y="191558"/>
            <a:ext cx="6569075" cy="895350"/>
          </a:xfrm>
        </p:spPr>
        <p:txBody>
          <a:bodyPr/>
          <a:lstStyle/>
          <a:p>
            <a:r>
              <a:rPr lang="en-US" dirty="0" smtClean="0"/>
              <a:t>What are the Limitations?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299" y="1218406"/>
            <a:ext cx="6061075" cy="4878388"/>
          </a:xfrm>
        </p:spPr>
        <p:txBody>
          <a:bodyPr/>
          <a:lstStyle/>
          <a:p>
            <a:r>
              <a:rPr lang="en-US" dirty="0" smtClean="0"/>
              <a:t>Large-Data dependency</a:t>
            </a:r>
          </a:p>
          <a:p>
            <a:pPr lvl="1"/>
            <a:r>
              <a:rPr lang="en-US" dirty="0" smtClean="0"/>
              <a:t>Some language pairs are not covered</a:t>
            </a:r>
          </a:p>
          <a:p>
            <a:pPr lvl="1"/>
            <a:r>
              <a:rPr lang="en-US" dirty="0" smtClean="0"/>
              <a:t>Specific vocabulary might not be covered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Prone to errors</a:t>
            </a:r>
          </a:p>
          <a:p>
            <a:pPr lvl="1"/>
            <a:r>
              <a:rPr lang="en-US" dirty="0" smtClean="0"/>
              <a:t>Model errors</a:t>
            </a:r>
          </a:p>
          <a:p>
            <a:pPr lvl="2"/>
            <a:r>
              <a:rPr lang="en-US" dirty="0" smtClean="0"/>
              <a:t>Garbage in - garbage out</a:t>
            </a:r>
          </a:p>
          <a:p>
            <a:pPr lvl="2"/>
            <a:r>
              <a:rPr lang="en-US" dirty="0" smtClean="0"/>
              <a:t>Alignment problems</a:t>
            </a:r>
          </a:p>
          <a:p>
            <a:pPr lvl="2"/>
            <a:r>
              <a:rPr lang="en-US" dirty="0" smtClean="0"/>
              <a:t>Heuristic phrase extraction</a:t>
            </a:r>
          </a:p>
          <a:p>
            <a:pPr lvl="1"/>
            <a:r>
              <a:rPr lang="en-US" dirty="0" smtClean="0"/>
              <a:t>Search errors</a:t>
            </a:r>
          </a:p>
          <a:p>
            <a:pPr lvl="2"/>
            <a:r>
              <a:rPr lang="en-US" dirty="0" smtClean="0"/>
              <a:t>Dealing with incomplete information</a:t>
            </a:r>
          </a:p>
          <a:p>
            <a:pPr lvl="2"/>
            <a:r>
              <a:rPr lang="en-US" dirty="0" smtClean="0"/>
              <a:t>Problem with long distance reordering</a:t>
            </a:r>
          </a:p>
          <a:p>
            <a:pPr lvl="2"/>
            <a:r>
              <a:rPr lang="en-US" dirty="0" smtClean="0"/>
              <a:t>Efficiency tradeoffs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1656-05FC-3447-A74D-4CE0F26BDF75}" type="datetime1">
              <a:rPr lang="en-US" altLang="en-US" smtClean="0"/>
              <a:pPr/>
              <a:t>4/9/15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E8ED-2B3E-274D-BD80-69F5815CB662}" type="slidenum">
              <a:rPr lang="en-US" altLang="en-US" smtClean="0"/>
              <a:pPr/>
              <a:t>50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898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should you care?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II: As a professional translator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57D99-D8A0-6F4C-9DEA-E9907BF5538E}" type="datetime1">
              <a:rPr lang="en-US" altLang="en-US" smtClean="0"/>
              <a:pPr/>
              <a:t>4/9/15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3AE0E-101D-B94F-B38F-7ACE636197BE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635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Why is Machine Translation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The translation industry is changing</a:t>
            </a:r>
          </a:p>
          <a:p>
            <a:r>
              <a:rPr lang="en-US" altLang="en-US" dirty="0" smtClean="0"/>
              <a:t>Government organizations and big </a:t>
            </a:r>
            <a:r>
              <a:rPr lang="en-US" altLang="en-US" dirty="0"/>
              <a:t>companies are adopting machine translation</a:t>
            </a:r>
          </a:p>
          <a:p>
            <a:endParaRPr lang="en-US" altLang="en-US" dirty="0"/>
          </a:p>
          <a:p>
            <a:endParaRPr lang="en-US" altLang="en-US" dirty="0" smtClean="0"/>
          </a:p>
          <a:p>
            <a:r>
              <a:rPr lang="en-US" altLang="en-US" dirty="0" smtClean="0"/>
              <a:t>Cases:</a:t>
            </a:r>
            <a:endParaRPr lang="en-US" altLang="en-US" dirty="0"/>
          </a:p>
          <a:p>
            <a:pPr lvl="1"/>
            <a:r>
              <a:rPr lang="en-US" altLang="en-US" b="1" dirty="0" smtClean="0"/>
              <a:t>European Union</a:t>
            </a:r>
            <a:r>
              <a:rPr lang="en-US" altLang="en-US" dirty="0" smtClean="0"/>
              <a:t>: coping with translation volume and cost</a:t>
            </a:r>
          </a:p>
          <a:p>
            <a:pPr lvl="1"/>
            <a:r>
              <a:rPr lang="en-US" altLang="en-US" b="1" dirty="0" smtClean="0"/>
              <a:t>Intel</a:t>
            </a:r>
            <a:r>
              <a:rPr lang="en-US" altLang="en-US" dirty="0"/>
              <a:t>: automatic translation of knowledge base</a:t>
            </a:r>
          </a:p>
          <a:p>
            <a:pPr lvl="1"/>
            <a:r>
              <a:rPr lang="en-US" altLang="en-US" b="1" dirty="0" smtClean="0"/>
              <a:t>eBay</a:t>
            </a:r>
            <a:r>
              <a:rPr lang="en-US" altLang="en-US" dirty="0" smtClean="0"/>
              <a:t>: machine translation to open markets</a:t>
            </a:r>
            <a:endParaRPr lang="en-US" altLang="en-US" dirty="0"/>
          </a:p>
          <a:p>
            <a:pPr lvl="1"/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2E77C2D-03A2-7146-A19F-C9DBD3E02DBF}" type="datetime1">
              <a:rPr lang="en-US" altLang="en-US" sz="1400"/>
              <a:pPr/>
              <a:t>4/9/15</a:t>
            </a:fld>
            <a:endParaRPr lang="en-US" altLang="en-US" sz="1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AF68CD6-82BA-6D4D-8D1A-974F9066D30C}" type="slidenum">
              <a:rPr lang="en-US" altLang="en-US" sz="1400"/>
              <a:pPr/>
              <a:t>52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 @ Intel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592" y="1281714"/>
            <a:ext cx="5860364" cy="445195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1656-05FC-3447-A74D-4CE0F26BDF75}" type="datetime1">
              <a:rPr lang="en-US" altLang="en-US" smtClean="0"/>
              <a:pPr/>
              <a:t>4/9/15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E8ED-2B3E-274D-BD80-69F5815CB662}" type="slidenum">
              <a:rPr lang="en-US" altLang="en-US" smtClean="0"/>
              <a:pPr/>
              <a:t>53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20592" y="5899291"/>
            <a:ext cx="5444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www.intel.com</a:t>
            </a:r>
            <a:r>
              <a:rPr lang="en-US" sz="1200" dirty="0"/>
              <a:t>/content/dam/www/public/us/en/documents/white-papers</a:t>
            </a:r>
            <a:r>
              <a:rPr lang="en-US" sz="1200" dirty="0" smtClean="0"/>
              <a:t>/</a:t>
            </a:r>
            <a:br>
              <a:rPr lang="en-US" sz="1200" dirty="0" smtClean="0"/>
            </a:br>
            <a:r>
              <a:rPr lang="en-US" sz="1200" dirty="0" smtClean="0"/>
              <a:t>enabling</a:t>
            </a:r>
            <a:r>
              <a:rPr lang="en-US" sz="1200" dirty="0"/>
              <a:t>-multilingual-collaboration-through-machine-translation.pdf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31074" y="3086547"/>
            <a:ext cx="317441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Serve customer</a:t>
            </a:r>
          </a:p>
          <a:p>
            <a:r>
              <a:rPr lang="en-US" dirty="0" smtClean="0"/>
              <a:t>In their language</a:t>
            </a:r>
          </a:p>
          <a:p>
            <a:r>
              <a:rPr lang="en-US" dirty="0" smtClean="0"/>
              <a:t>Reduce cost</a:t>
            </a:r>
          </a:p>
          <a:p>
            <a:endParaRPr lang="en-US" dirty="0" smtClean="0"/>
          </a:p>
          <a:p>
            <a:r>
              <a:rPr lang="en-US" dirty="0" smtClean="0"/>
              <a:t>Integrate machine translation</a:t>
            </a:r>
          </a:p>
          <a:p>
            <a:r>
              <a:rPr lang="en-US" dirty="0" smtClean="0"/>
              <a:t>Into chat</a:t>
            </a:r>
          </a:p>
          <a:p>
            <a:r>
              <a:rPr lang="en-US" dirty="0" smtClean="0"/>
              <a:t>And community forums</a:t>
            </a:r>
          </a:p>
          <a:p>
            <a:endParaRPr lang="en-US" dirty="0" smtClean="0"/>
          </a:p>
          <a:p>
            <a:r>
              <a:rPr lang="en-US" dirty="0" smtClean="0"/>
              <a:t>Significant promise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4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 @ Intel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0"/>
          <a:stretch/>
        </p:blipFill>
        <p:spPr>
          <a:xfrm>
            <a:off x="185396" y="1069975"/>
            <a:ext cx="6913904" cy="456672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1656-05FC-3447-A74D-4CE0F26BDF75}" type="datetime1">
              <a:rPr lang="en-US" altLang="en-US" smtClean="0"/>
              <a:pPr/>
              <a:t>4/9/15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E8ED-2B3E-274D-BD80-69F5815CB662}" type="slidenum">
              <a:rPr lang="en-US" altLang="en-US" smtClean="0"/>
              <a:pPr/>
              <a:t>54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59783" y="5613392"/>
            <a:ext cx="3608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www.mt-archive.info</a:t>
            </a:r>
            <a:r>
              <a:rPr lang="en-US" sz="1200" dirty="0"/>
              <a:t>/AMTA-2008-Burgett.pdf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7301348" y="2684036"/>
            <a:ext cx="2311400" cy="865818"/>
          </a:xfrm>
          <a:prstGeom prst="wedgeRoundRectCallout">
            <a:avLst>
              <a:gd name="adj1" fmla="val -74531"/>
              <a:gd name="adj2" fmla="val -4416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Fully Automatic </a:t>
            </a:r>
            <a:r>
              <a:rPr lang="en-US" b="1" dirty="0" smtClean="0"/>
              <a:t>Useful</a:t>
            </a:r>
            <a:r>
              <a:rPr lang="en-US" dirty="0" smtClean="0"/>
              <a:t>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53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 @ FB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409" y="1355313"/>
            <a:ext cx="6604000" cy="452628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1656-05FC-3447-A74D-4CE0F26BDF75}" type="datetime1">
              <a:rPr lang="en-US" altLang="en-US" smtClean="0"/>
              <a:pPr/>
              <a:t>4/9/15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E8ED-2B3E-274D-BD80-69F5815CB662}" type="slidenum">
              <a:rPr lang="en-US" altLang="en-US" smtClean="0"/>
              <a:pPr/>
              <a:t>55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7099300" y="1422562"/>
            <a:ext cx="23692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Goal:  Connect </a:t>
            </a:r>
            <a:r>
              <a:rPr lang="en-US" dirty="0"/>
              <a:t>users across language </a:t>
            </a:r>
            <a:r>
              <a:rPr lang="en-US" dirty="0" smtClean="0"/>
              <a:t>barriers</a:t>
            </a:r>
          </a:p>
          <a:p>
            <a:endParaRPr lang="en-US" dirty="0"/>
          </a:p>
          <a:p>
            <a:r>
              <a:rPr lang="en-US" dirty="0" smtClean="0"/>
              <a:t>Previously Bing translator was used</a:t>
            </a:r>
          </a:p>
          <a:p>
            <a:endParaRPr lang="en-US" dirty="0"/>
          </a:p>
          <a:p>
            <a:r>
              <a:rPr lang="en-US" dirty="0" smtClean="0"/>
              <a:t>Now own team with translation and speech recognition experience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946" y="4950567"/>
            <a:ext cx="3922200" cy="156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734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 @ eBay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89"/>
          <a:stretch/>
        </p:blipFill>
        <p:spPr>
          <a:xfrm>
            <a:off x="495300" y="1134457"/>
            <a:ext cx="5225319" cy="499262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1656-05FC-3447-A74D-4CE0F26BDF75}" type="datetime1">
              <a:rPr lang="en-US" altLang="en-US" smtClean="0"/>
              <a:pPr/>
              <a:t>4/9/15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E8ED-2B3E-274D-BD80-69F5815CB662}" type="slidenum">
              <a:rPr lang="en-US" altLang="en-US" smtClean="0"/>
              <a:pPr/>
              <a:t>56</a:t>
            </a:fld>
            <a:endParaRPr lang="en-US" altLang="en-US"/>
          </a:p>
        </p:txBody>
      </p:sp>
      <p:sp>
        <p:nvSpPr>
          <p:cNvPr id="8" name="Rounded Rectangular Callout 7"/>
          <p:cNvSpPr/>
          <p:nvPr/>
        </p:nvSpPr>
        <p:spPr>
          <a:xfrm>
            <a:off x="5973444" y="1687150"/>
            <a:ext cx="3739523" cy="3127320"/>
          </a:xfrm>
          <a:prstGeom prst="wedgeRoundRectCallout">
            <a:avLst>
              <a:gd name="adj1" fmla="val -109171"/>
              <a:gd name="adj2" fmla="val 75122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n w="0"/>
                <a:solidFill>
                  <a:schemeClr val="tx1"/>
                </a:solidFill>
              </a:rPr>
              <a:t>eBay</a:t>
            </a:r>
            <a:r>
              <a:rPr lang="en-US" dirty="0">
                <a:ln w="0"/>
                <a:solidFill>
                  <a:schemeClr val="tx1"/>
                </a:solidFill>
              </a:rPr>
              <a:t> has developed its very own </a:t>
            </a:r>
            <a:r>
              <a:rPr lang="en-US" b="1" dirty="0">
                <a:ln w="0"/>
                <a:solidFill>
                  <a:schemeClr val="tx1"/>
                </a:solidFill>
              </a:rPr>
              <a:t>machine translation </a:t>
            </a:r>
            <a:r>
              <a:rPr lang="en-US" dirty="0">
                <a:ln w="0"/>
                <a:solidFill>
                  <a:schemeClr val="tx1"/>
                </a:solidFill>
              </a:rPr>
              <a:t>tools to help fuel expansion in </a:t>
            </a:r>
            <a:r>
              <a:rPr lang="en-US" b="1" dirty="0">
                <a:ln w="0"/>
                <a:solidFill>
                  <a:schemeClr val="tx1"/>
                </a:solidFill>
              </a:rPr>
              <a:t>Russia</a:t>
            </a:r>
            <a:r>
              <a:rPr lang="en-US" dirty="0">
                <a:ln w="0"/>
                <a:solidFill>
                  <a:schemeClr val="tx1"/>
                </a:solidFill>
              </a:rPr>
              <a:t>. The tools allow Russian buyers to get accurate translations of eBay </a:t>
            </a:r>
            <a:r>
              <a:rPr lang="en-US" b="1" dirty="0">
                <a:ln w="0"/>
                <a:solidFill>
                  <a:schemeClr val="tx1"/>
                </a:solidFill>
              </a:rPr>
              <a:t>seller listing and communications in real time</a:t>
            </a:r>
            <a:r>
              <a:rPr lang="en-US" dirty="0">
                <a:ln w="0"/>
                <a:solidFill>
                  <a:schemeClr val="tx1"/>
                </a:solidFill>
              </a:rPr>
              <a:t>, making working with eBay Russia much easier.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1455" y="5959045"/>
            <a:ext cx="6947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blog.ebay.com</a:t>
            </a:r>
            <a:r>
              <a:rPr lang="en-US" sz="1200" dirty="0"/>
              <a:t>/ebay-rolls-machine-translation-tools-russia-help-buyers-connect-global-sellers/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73444" y="5139349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eBay acquired MT technology </a:t>
            </a:r>
            <a:br>
              <a:rPr lang="en-US" dirty="0" smtClean="0"/>
            </a:br>
            <a:r>
              <a:rPr lang="en-US" dirty="0" smtClean="0"/>
              <a:t>from </a:t>
            </a:r>
            <a:r>
              <a:rPr lang="en-US" dirty="0" err="1" smtClean="0"/>
              <a:t>AppTek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38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 @ eBay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800M </a:t>
            </a:r>
            <a:r>
              <a:rPr lang="en-US" dirty="0"/>
              <a:t>items are actively </a:t>
            </a:r>
            <a:r>
              <a:rPr lang="en-US" dirty="0" smtClean="0"/>
              <a:t>offered, 60M </a:t>
            </a:r>
            <a:r>
              <a:rPr lang="en-US" dirty="0"/>
              <a:t>new </a:t>
            </a:r>
            <a:r>
              <a:rPr lang="en-US" dirty="0" smtClean="0"/>
              <a:t>daily</a:t>
            </a:r>
            <a:endParaRPr lang="en-US" dirty="0"/>
          </a:p>
          <a:p>
            <a:r>
              <a:rPr lang="en-US" dirty="0" smtClean="0"/>
              <a:t>More </a:t>
            </a:r>
            <a:r>
              <a:rPr lang="en-US" dirty="0"/>
              <a:t>than 150M active </a:t>
            </a:r>
            <a:r>
              <a:rPr lang="en-US" dirty="0" smtClean="0"/>
              <a:t>users</a:t>
            </a:r>
            <a:endParaRPr lang="en-US" dirty="0"/>
          </a:p>
          <a:p>
            <a:r>
              <a:rPr lang="en-US" dirty="0"/>
              <a:t>A</a:t>
            </a:r>
            <a:r>
              <a:rPr lang="en-US" dirty="0" smtClean="0"/>
              <a:t>bout </a:t>
            </a:r>
            <a:r>
              <a:rPr lang="en-US" dirty="0"/>
              <a:t>every 3rd item changing hands on eBay goes across (language) </a:t>
            </a:r>
            <a:r>
              <a:rPr lang="en-US" dirty="0" smtClean="0"/>
              <a:t>borders</a:t>
            </a:r>
            <a:endParaRPr lang="en-US" dirty="0"/>
          </a:p>
          <a:p>
            <a:r>
              <a:rPr lang="en-US" dirty="0"/>
              <a:t>S</a:t>
            </a:r>
            <a:r>
              <a:rPr lang="en-US" dirty="0" smtClean="0"/>
              <a:t>erving </a:t>
            </a:r>
            <a:r>
              <a:rPr lang="en-US" dirty="0"/>
              <a:t>7 languages using eBay's MT for 22 </a:t>
            </a:r>
            <a:r>
              <a:rPr lang="en-US" dirty="0" smtClean="0"/>
              <a:t>countries</a:t>
            </a:r>
            <a:endParaRPr lang="en-US" dirty="0"/>
          </a:p>
          <a:p>
            <a:r>
              <a:rPr lang="en-US" dirty="0" smtClean="0"/>
              <a:t>To </a:t>
            </a:r>
            <a:r>
              <a:rPr lang="en-US" dirty="0"/>
              <a:t>translate one day's </a:t>
            </a:r>
            <a:r>
              <a:rPr lang="en-US" dirty="0" smtClean="0"/>
              <a:t>new </a:t>
            </a:r>
            <a:r>
              <a:rPr lang="en-US" dirty="0"/>
              <a:t>item titles (w/o descriptions!) </a:t>
            </a:r>
            <a:r>
              <a:rPr lang="en-US" dirty="0" smtClean="0"/>
              <a:t>would require </a:t>
            </a:r>
            <a:r>
              <a:rPr lang="en-US" dirty="0"/>
              <a:t>200,000 </a:t>
            </a:r>
            <a:r>
              <a:rPr lang="en-US" dirty="0" smtClean="0"/>
              <a:t>translators</a:t>
            </a:r>
          </a:p>
          <a:p>
            <a:pPr lvl="1"/>
            <a:r>
              <a:rPr lang="en-US" dirty="0" smtClean="0"/>
              <a:t>60M </a:t>
            </a:r>
            <a:r>
              <a:rPr lang="en-US" dirty="0"/>
              <a:t>items new daily, 11 translation directions on average per item, </a:t>
            </a:r>
          </a:p>
          <a:p>
            <a:r>
              <a:rPr lang="en-US" dirty="0"/>
              <a:t>Human translators are put in the loop if sellers want to increase the quality of the translation by buying added human translation services.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1656-05FC-3447-A74D-4CE0F26BDF75}" type="datetime1">
              <a:rPr lang="en-US" altLang="en-US" smtClean="0"/>
              <a:pPr/>
              <a:t>4/9/15</a:t>
            </a:fld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E8ED-2B3E-274D-BD80-69F5815CB662}" type="slidenum">
              <a:rPr lang="en-US" altLang="en-US" smtClean="0"/>
              <a:pPr/>
              <a:t>57</a:t>
            </a:fld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4415184" y="5756831"/>
            <a:ext cx="4995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Hassan </a:t>
            </a:r>
            <a:r>
              <a:rPr lang="en-US" dirty="0" err="1"/>
              <a:t>Sawaf</a:t>
            </a:r>
            <a:r>
              <a:rPr lang="en-US" dirty="0"/>
              <a:t> (personal communication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75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 @ EU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7" b="759"/>
          <a:stretch/>
        </p:blipFill>
        <p:spPr>
          <a:xfrm>
            <a:off x="495299" y="1324735"/>
            <a:ext cx="3257109" cy="444715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1656-05FC-3447-A74D-4CE0F26BDF75}" type="datetime1">
              <a:rPr lang="en-US" altLang="en-US" smtClean="0"/>
              <a:pPr/>
              <a:t>4/9/15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E8ED-2B3E-274D-BD80-69F5815CB662}" type="slidenum">
              <a:rPr lang="en-US" altLang="en-US" smtClean="0"/>
              <a:pPr/>
              <a:t>58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95300" y="5771893"/>
            <a:ext cx="3401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ec.europa.eu</a:t>
            </a:r>
            <a:r>
              <a:rPr lang="en-US" sz="1200" dirty="0"/>
              <a:t>/</a:t>
            </a:r>
            <a:r>
              <a:rPr lang="en-US" sz="1200" dirty="0" err="1"/>
              <a:t>isa</a:t>
            </a:r>
            <a:r>
              <a:rPr lang="en-US" sz="1200" dirty="0"/>
              <a:t>/documents/publications</a:t>
            </a:r>
            <a:r>
              <a:rPr lang="en-US" sz="1200" dirty="0" smtClean="0"/>
              <a:t>/</a:t>
            </a:r>
            <a:br>
              <a:rPr lang="en-US" sz="1200" dirty="0" smtClean="0"/>
            </a:br>
            <a:r>
              <a:rPr lang="en-US" sz="1200" dirty="0" smtClean="0"/>
              <a:t>brochure</a:t>
            </a:r>
            <a:r>
              <a:rPr lang="en-US" sz="1200" dirty="0"/>
              <a:t>-mt@ec-a5-v3_en.pdf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49387" y="1945372"/>
            <a:ext cx="5913498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Problem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Translation Volume: </a:t>
            </a:r>
            <a:br>
              <a:rPr lang="en-US" dirty="0" smtClean="0"/>
            </a:br>
            <a:r>
              <a:rPr lang="en-US" sz="1600" dirty="0" smtClean="0"/>
              <a:t>In </a:t>
            </a:r>
            <a:r>
              <a:rPr lang="en-US" sz="1600" dirty="0"/>
              <a:t>2014 output was 2.30 million pages.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Of </a:t>
            </a:r>
            <a:r>
              <a:rPr lang="en-US" sz="1600" dirty="0"/>
              <a:t>this, 71% was done in-house and the rest by contractors.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Translation Cost: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/>
              <a:t>€330m</a:t>
            </a:r>
            <a:r>
              <a:rPr lang="en-US" sz="1600" dirty="0"/>
              <a:t> a year (estimated)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or some €0.60 for every EU citizen.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r>
              <a:rPr lang="en-US" sz="2000" dirty="0" smtClean="0"/>
              <a:t>Solutions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Restrict length of document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Use automatic translation</a:t>
            </a:r>
            <a:endParaRPr lang="en-US" dirty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2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 @ EU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MT @ EU</a:t>
            </a:r>
          </a:p>
          <a:p>
            <a:pPr marL="685800" lvl="1">
              <a:buFont typeface="Arial"/>
              <a:buChar char="•"/>
            </a:pPr>
            <a:r>
              <a:rPr lang="en-US" dirty="0" smtClean="0"/>
              <a:t>from </a:t>
            </a:r>
            <a:r>
              <a:rPr lang="en-US" dirty="0"/>
              <a:t>and into all </a:t>
            </a:r>
            <a:r>
              <a:rPr lang="en-US" dirty="0" smtClean="0"/>
              <a:t>24 </a:t>
            </a:r>
            <a:r>
              <a:rPr lang="en-US" dirty="0"/>
              <a:t>EU official languages = 552 language </a:t>
            </a:r>
            <a:r>
              <a:rPr lang="en-US" dirty="0" smtClean="0"/>
              <a:t>pairs</a:t>
            </a:r>
            <a:endParaRPr lang="en-US" dirty="0"/>
          </a:p>
          <a:p>
            <a:pPr marL="685800" lvl="1">
              <a:buFont typeface="Arial"/>
              <a:buChar char="•"/>
            </a:pPr>
            <a:r>
              <a:rPr lang="en-US" dirty="0"/>
              <a:t>trained on EU official documents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Objectives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peration </a:t>
            </a:r>
            <a:r>
              <a:rPr lang="en-US" dirty="0"/>
              <a:t>of a common Statistical Machine Translation </a:t>
            </a:r>
            <a:r>
              <a:rPr lang="en-US" dirty="0" smtClean="0"/>
              <a:t>service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ustomize </a:t>
            </a:r>
            <a:r>
              <a:rPr lang="en-US" dirty="0"/>
              <a:t>the service for specific administration needs </a:t>
            </a:r>
            <a:endParaRPr lang="en-US" dirty="0" smtClean="0"/>
          </a:p>
          <a:p>
            <a:pPr lvl="5"/>
            <a:endParaRPr lang="en-US" dirty="0" smtClean="0"/>
          </a:p>
          <a:p>
            <a:r>
              <a:rPr lang="en-US" dirty="0" smtClean="0"/>
              <a:t>Benefits</a:t>
            </a:r>
          </a:p>
          <a:p>
            <a:pPr lvl="1"/>
            <a:r>
              <a:rPr lang="en-US" dirty="0" smtClean="0"/>
              <a:t>Increasing </a:t>
            </a:r>
            <a:r>
              <a:rPr lang="en-US" dirty="0"/>
              <a:t>speed </a:t>
            </a:r>
            <a:r>
              <a:rPr lang="en-US" dirty="0" smtClean="0"/>
              <a:t>to quickly </a:t>
            </a:r>
            <a:r>
              <a:rPr lang="en-US" dirty="0"/>
              <a:t>understands the </a:t>
            </a:r>
            <a:r>
              <a:rPr lang="en-US" dirty="0" smtClean="0"/>
              <a:t>information</a:t>
            </a:r>
          </a:p>
          <a:p>
            <a:pPr lvl="1"/>
            <a:r>
              <a:rPr lang="en-US" dirty="0" smtClean="0"/>
              <a:t>Reducing </a:t>
            </a:r>
            <a:r>
              <a:rPr lang="en-US" dirty="0"/>
              <a:t>cost </a:t>
            </a:r>
            <a:r>
              <a:rPr lang="en-US" dirty="0" smtClean="0"/>
              <a:t>- </a:t>
            </a:r>
            <a:r>
              <a:rPr lang="en-US" dirty="0"/>
              <a:t>human </a:t>
            </a:r>
            <a:r>
              <a:rPr lang="en-US" dirty="0" smtClean="0"/>
              <a:t>translation only for documents </a:t>
            </a:r>
            <a:r>
              <a:rPr lang="en-US" dirty="0"/>
              <a:t>deemed </a:t>
            </a:r>
            <a:r>
              <a:rPr lang="en-US" dirty="0" smtClean="0"/>
              <a:t>important</a:t>
            </a:r>
          </a:p>
          <a:p>
            <a:pPr lvl="1"/>
            <a:r>
              <a:rPr lang="en-US" dirty="0"/>
              <a:t>Facilitating easier information exchange within and between interest </a:t>
            </a:r>
            <a:r>
              <a:rPr lang="en-US" dirty="0" smtClean="0"/>
              <a:t>groups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1656-05FC-3447-A74D-4CE0F26BDF75}" type="datetime1">
              <a:rPr lang="en-US" altLang="en-US" smtClean="0"/>
              <a:pPr/>
              <a:t>4/9/15</a:t>
            </a:fld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E8ED-2B3E-274D-BD80-69F5815CB662}" type="slidenum">
              <a:rPr lang="en-US" altLang="en-US" smtClean="0"/>
              <a:pPr/>
              <a:t>59</a:t>
            </a:fld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520687" y="5911244"/>
            <a:ext cx="5596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ec.europa.eu</a:t>
            </a:r>
            <a:r>
              <a:rPr lang="en-US" sz="1200" dirty="0"/>
              <a:t>/</a:t>
            </a:r>
            <a:r>
              <a:rPr lang="en-US" sz="1200" dirty="0" err="1"/>
              <a:t>isa</a:t>
            </a:r>
            <a:r>
              <a:rPr lang="en-US" sz="1200" dirty="0"/>
              <a:t>/actions/02-interoperability-architecture/2-8action_en.htm</a:t>
            </a:r>
          </a:p>
        </p:txBody>
      </p:sp>
    </p:spTree>
    <p:extLst>
      <p:ext uri="{BB962C8B-B14F-4D97-AF65-F5344CB8AC3E}">
        <p14:creationId xmlns:p14="http://schemas.microsoft.com/office/powerpoint/2010/main" val="81269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Online translators are good </a:t>
            </a:r>
            <a:r>
              <a:rPr lang="en-US" baseline="0" dirty="0" smtClean="0"/>
              <a:t>examples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24" r="-5724"/>
          <a:stretch/>
        </p:blipFill>
        <p:spPr>
          <a:xfrm>
            <a:off x="1159627" y="2211420"/>
            <a:ext cx="3449730" cy="2589635"/>
          </a:xfrm>
          <a:ln>
            <a:solidFill>
              <a:srgbClr val="0D0D0D"/>
            </a:solidFill>
          </a:ln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4450" y="2211419"/>
            <a:ext cx="3521224" cy="2596903"/>
          </a:xfrm>
          <a:prstGeom prst="rect">
            <a:avLst/>
          </a:prstGeom>
          <a:ln>
            <a:solidFill>
              <a:srgbClr val="0D0D0D"/>
            </a:solidFill>
          </a:ln>
          <a:effectLst>
            <a:reflection blurRad="6350" stA="50000" endA="275" endPos="40000" dist="101600" dir="5400000" sy="-100000" algn="bl"/>
          </a:effectLst>
        </p:spPr>
      </p:pic>
    </p:spTree>
    <p:extLst>
      <p:ext uri="{BB962C8B-B14F-4D97-AF65-F5344CB8AC3E}">
        <p14:creationId xmlns:p14="http://schemas.microsoft.com/office/powerpoint/2010/main" val="125538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8"/>
    </mc:Choice>
    <mc:Fallback xmlns="">
      <p:transition spd="slow" advTm="6328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57D99-D8A0-6F4C-9DEA-E9907BF5538E}" type="datetime1">
              <a:rPr lang="en-US" altLang="en-US" smtClean="0"/>
              <a:pPr/>
              <a:t>4/9/15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3AE0E-101D-B94F-B38F-7ACE636197BE}" type="slidenum">
              <a:rPr lang="en-US" altLang="en-US" smtClean="0"/>
              <a:pPr/>
              <a:t>60</a:t>
            </a:fld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944698" y="3049542"/>
            <a:ext cx="8356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MT is enabling new workflows</a:t>
            </a:r>
            <a:endParaRPr lang="en-US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7450890" y="3783747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(for you)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3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SMT </a:t>
            </a:r>
            <a:r>
              <a:rPr lang="en-US" dirty="0" err="1" smtClean="0"/>
              <a:t>vs</a:t>
            </a:r>
            <a:r>
              <a:rPr lang="en-US" dirty="0" smtClean="0"/>
              <a:t> Translation Memory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147515"/>
              </p:ext>
            </p:extLst>
          </p:nvPr>
        </p:nvGraphicFramePr>
        <p:xfrm>
          <a:off x="495300" y="1673225"/>
          <a:ext cx="8915400" cy="3551237"/>
        </p:xfrm>
        <a:graphic>
          <a:graphicData uri="http://schemas.openxmlformats.org/drawingml/2006/table">
            <a:tbl>
              <a:tblPr/>
              <a:tblGrid>
                <a:gridCol w="4457700"/>
                <a:gridCol w="4457700"/>
              </a:tblGrid>
              <a:tr h="482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Translation Memory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Statistical Translation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540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Store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your 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own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translations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for reuse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Build translation and language model from your (and other) translation to generate new 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translation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1189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All or nothing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: 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close 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match gives good result, if you don’t find exact or near match, nothing is returned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Always some result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 quality degrades with coverage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82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82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5F5945C-5B15-8C4B-868F-D23874EB6B6C}" type="datetime1">
              <a:rPr lang="en-US" altLang="en-US" sz="1400"/>
              <a:pPr/>
              <a:t>4/9/15</a:t>
            </a:fld>
            <a:endParaRPr lang="en-US" altLang="en-US" sz="1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5C8608A-C6BB-4B4E-8776-2F9EA8A7A051}" type="slidenum">
              <a:rPr lang="en-US" altLang="en-US" sz="1400"/>
              <a:pPr/>
              <a:t>61</a:t>
            </a:fld>
            <a:endParaRPr lang="en-US" altLang="en-US" sz="1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77" y="4270375"/>
            <a:ext cx="3535795" cy="1555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24" r="-5724"/>
          <a:stretch/>
        </p:blipFill>
        <p:spPr bwMode="auto">
          <a:xfrm>
            <a:off x="5509377" y="3929644"/>
            <a:ext cx="3449730" cy="2589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45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741362"/>
          </a:xfrm>
        </p:spPr>
        <p:txBody>
          <a:bodyPr/>
          <a:lstStyle/>
          <a:p>
            <a:r>
              <a:rPr lang="en-US" dirty="0" smtClean="0"/>
              <a:t>Applications of SMT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95300" y="1289803"/>
            <a:ext cx="4376738" cy="639762"/>
          </a:xfrm>
        </p:spPr>
        <p:txBody>
          <a:bodyPr/>
          <a:lstStyle/>
          <a:p>
            <a:r>
              <a:rPr lang="en-US" dirty="0" smtClean="0"/>
              <a:t>Good for: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95300" y="1929564"/>
            <a:ext cx="4376738" cy="4683125"/>
          </a:xfrm>
        </p:spPr>
        <p:txBody>
          <a:bodyPr/>
          <a:lstStyle/>
          <a:p>
            <a:r>
              <a:rPr lang="en-US" dirty="0" smtClean="0"/>
              <a:t>Reference</a:t>
            </a:r>
          </a:p>
          <a:p>
            <a:pPr lvl="1"/>
            <a:r>
              <a:rPr lang="en-US" dirty="0" smtClean="0"/>
              <a:t>Translate short phrases, simple documents (EU)</a:t>
            </a:r>
          </a:p>
          <a:p>
            <a:r>
              <a:rPr lang="en-US" dirty="0" smtClean="0"/>
              <a:t>Online content</a:t>
            </a:r>
          </a:p>
          <a:p>
            <a:pPr lvl="1"/>
            <a:r>
              <a:rPr lang="en-US" dirty="0" smtClean="0"/>
              <a:t>Social media (Facebook)</a:t>
            </a:r>
          </a:p>
          <a:p>
            <a:pPr lvl="1"/>
            <a:r>
              <a:rPr lang="en-US" dirty="0" smtClean="0"/>
              <a:t>Product listings (</a:t>
            </a:r>
            <a:r>
              <a:rPr lang="en-US" dirty="0" err="1" smtClean="0"/>
              <a:t>Ebay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Communications</a:t>
            </a:r>
          </a:p>
          <a:p>
            <a:pPr lvl="1"/>
            <a:r>
              <a:rPr lang="en-US" dirty="0" smtClean="0"/>
              <a:t>Speech translation (Skype)</a:t>
            </a:r>
          </a:p>
          <a:p>
            <a:r>
              <a:rPr lang="en-US" dirty="0" smtClean="0"/>
              <a:t>Closed-vocabulary</a:t>
            </a:r>
          </a:p>
          <a:p>
            <a:pPr lvl="1"/>
            <a:r>
              <a:rPr lang="en-US" dirty="0" smtClean="0"/>
              <a:t>Travel, weather</a:t>
            </a:r>
          </a:p>
          <a:p>
            <a:pPr lvl="1"/>
            <a:r>
              <a:rPr lang="en-US" dirty="0" smtClean="0"/>
              <a:t>User manuals</a:t>
            </a:r>
          </a:p>
          <a:p>
            <a:pPr lvl="1"/>
            <a:r>
              <a:rPr lang="en-US" dirty="0" smtClean="0"/>
              <a:t>Knowledge bases (Intel)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032375" y="1289803"/>
            <a:ext cx="4378325" cy="639762"/>
          </a:xfrm>
        </p:spPr>
        <p:txBody>
          <a:bodyPr/>
          <a:lstStyle/>
          <a:p>
            <a:r>
              <a:rPr lang="en-US" dirty="0" smtClean="0"/>
              <a:t>Not good for: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032375" y="1929565"/>
            <a:ext cx="4378325" cy="3951288"/>
          </a:xfrm>
        </p:spPr>
        <p:txBody>
          <a:bodyPr/>
          <a:lstStyle/>
          <a:p>
            <a:r>
              <a:rPr lang="en-US" dirty="0" smtClean="0"/>
              <a:t>Critical content</a:t>
            </a:r>
          </a:p>
          <a:p>
            <a:pPr lvl="1"/>
            <a:r>
              <a:rPr lang="en-US" dirty="0" smtClean="0"/>
              <a:t>Books</a:t>
            </a:r>
          </a:p>
          <a:p>
            <a:pPr lvl="1"/>
            <a:r>
              <a:rPr lang="en-US" dirty="0" smtClean="0"/>
              <a:t>Legal documents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E8ED-2B3E-274D-BD80-69F5815CB662}" type="slidenum">
              <a:rPr lang="en-US" altLang="en-US" smtClean="0"/>
              <a:pPr/>
              <a:t>62</a:t>
            </a:fld>
            <a:endParaRPr lang="en-US" altLang="en-US"/>
          </a:p>
        </p:txBody>
      </p:sp>
      <p:sp>
        <p:nvSpPr>
          <p:cNvPr id="4" name="Rectangle 3"/>
          <p:cNvSpPr/>
          <p:nvPr/>
        </p:nvSpPr>
        <p:spPr>
          <a:xfrm>
            <a:off x="5032375" y="3905209"/>
            <a:ext cx="4543425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en-US" dirty="0"/>
              <a:t>If publishing quality is needed,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b="1" dirty="0" smtClean="0"/>
              <a:t>post-editing</a:t>
            </a:r>
            <a:r>
              <a:rPr lang="en-US" altLang="en-US" dirty="0" smtClean="0"/>
              <a:t> </a:t>
            </a:r>
            <a:r>
              <a:rPr lang="en-US" altLang="en-US" dirty="0"/>
              <a:t>is done</a:t>
            </a:r>
          </a:p>
          <a:p>
            <a:pPr lvl="1"/>
            <a:r>
              <a:rPr lang="en-US" altLang="en-US" dirty="0"/>
              <a:t>Speed-up is reported</a:t>
            </a:r>
          </a:p>
          <a:p>
            <a:pPr lvl="1"/>
            <a:r>
              <a:rPr lang="en-US" altLang="en-US" dirty="0"/>
              <a:t>Post-editing makes sense when system output reaches good quality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4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05691" y="3553097"/>
            <a:ext cx="8505009" cy="22304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00050" lvl="1" indent="0">
              <a:lnSpc>
                <a:spcPct val="150000"/>
              </a:lnSpc>
              <a:buNone/>
            </a:pPr>
            <a:r>
              <a:rPr lang="en-US" sz="1600" b="1" i="1" dirty="0"/>
              <a:t>Yes and No</a:t>
            </a:r>
            <a:r>
              <a:rPr lang="en-US" sz="1600" i="1" dirty="0"/>
              <a:t>. </a:t>
            </a:r>
            <a:r>
              <a:rPr lang="en-US" sz="1600" b="1" i="1" dirty="0"/>
              <a:t>Certain</a:t>
            </a:r>
            <a:r>
              <a:rPr lang="en-US" sz="1600" i="1" dirty="0"/>
              <a:t> types of </a:t>
            </a:r>
            <a:r>
              <a:rPr lang="en-US" sz="1600" b="1" i="1" dirty="0"/>
              <a:t>content</a:t>
            </a:r>
            <a:r>
              <a:rPr lang="en-US" sz="1600" i="1" dirty="0"/>
              <a:t>, such as </a:t>
            </a:r>
            <a:r>
              <a:rPr lang="en-US" sz="1600" b="1" i="1" dirty="0"/>
              <a:t>online</a:t>
            </a:r>
            <a:r>
              <a:rPr lang="en-US" sz="1600" i="1" dirty="0"/>
              <a:t> knowledge bases, require only “</a:t>
            </a:r>
            <a:r>
              <a:rPr lang="en-US" sz="1600" b="1" i="1" dirty="0"/>
              <a:t>understandable</a:t>
            </a:r>
            <a:r>
              <a:rPr lang="en-US" sz="1600" i="1" dirty="0"/>
              <a:t>” quality to be </a:t>
            </a:r>
            <a:r>
              <a:rPr lang="en-US" sz="1600" b="1" i="1" dirty="0"/>
              <a:t>successful</a:t>
            </a:r>
            <a:r>
              <a:rPr lang="en-US" sz="1600" i="1" dirty="0"/>
              <a:t>. In these cases properly </a:t>
            </a:r>
            <a:r>
              <a:rPr lang="en-US" sz="1600" b="1" i="1" dirty="0"/>
              <a:t>customized MT </a:t>
            </a:r>
            <a:r>
              <a:rPr lang="en-US" sz="1600" i="1" dirty="0"/>
              <a:t>can be published as is, without human intervention.  However, for the majority of cases where </a:t>
            </a:r>
            <a:r>
              <a:rPr lang="en-US" sz="1600" b="1" i="1" dirty="0"/>
              <a:t>optimal quality is required</a:t>
            </a:r>
            <a:r>
              <a:rPr lang="en-US" sz="1600" i="1" dirty="0"/>
              <a:t>, </a:t>
            </a:r>
            <a:r>
              <a:rPr lang="en-US" sz="1600" b="1" i="1" dirty="0"/>
              <a:t>MT functions as a productivity tool for human translators</a:t>
            </a:r>
            <a:r>
              <a:rPr lang="en-US" sz="1600" i="1" dirty="0"/>
              <a:t>; in this case, post-editing the raw MT output is </a:t>
            </a:r>
            <a:r>
              <a:rPr lang="en-US" sz="1600" b="1" i="1" dirty="0"/>
              <a:t>dramatically faster than translating from scratch</a:t>
            </a:r>
            <a:r>
              <a:rPr lang="en-US" sz="1600" i="1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 does not replace HT!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47775"/>
            <a:ext cx="8915400" cy="4878388"/>
          </a:xfrm>
        </p:spPr>
        <p:txBody>
          <a:bodyPr/>
          <a:lstStyle/>
          <a:p>
            <a:r>
              <a:rPr lang="en-US" dirty="0" smtClean="0"/>
              <a:t>Top 10 Machine Translation FAQs </a:t>
            </a:r>
          </a:p>
          <a:p>
            <a:pPr lvl="1"/>
            <a:r>
              <a:rPr lang="en-US" dirty="0" smtClean="0"/>
              <a:t>By </a:t>
            </a:r>
            <a:r>
              <a:rPr lang="en-US" b="1" dirty="0" smtClean="0"/>
              <a:t>Lori </a:t>
            </a:r>
            <a:r>
              <a:rPr lang="en-US" b="1" dirty="0" err="1" smtClean="0"/>
              <a:t>Thicke</a:t>
            </a:r>
            <a:r>
              <a:rPr lang="en-US" b="1" dirty="0" smtClean="0"/>
              <a:t>, </a:t>
            </a:r>
            <a:r>
              <a:rPr lang="en-US" dirty="0" err="1" smtClean="0"/>
              <a:t>Lexcelera</a:t>
            </a:r>
            <a:r>
              <a:rPr lang="en-US" dirty="0"/>
              <a:t> </a:t>
            </a: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Translators without Borders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Q3: Will Machine Translation replace human translators?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1656-05FC-3447-A74D-4CE0F26BDF75}" type="datetime1">
              <a:rPr lang="en-US" altLang="en-US" smtClean="0"/>
              <a:pPr/>
              <a:t>4/9/15</a:t>
            </a:fld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E8ED-2B3E-274D-BD80-69F5815CB662}" type="slidenum">
              <a:rPr lang="en-US" altLang="en-US" smtClean="0"/>
              <a:pPr/>
              <a:t>63</a:t>
            </a:fld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67894" y="5783586"/>
            <a:ext cx="5327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www.lexcelera.com</a:t>
            </a:r>
            <a:r>
              <a:rPr lang="en-US" sz="1200" dirty="0"/>
              <a:t>/</a:t>
            </a:r>
            <a:r>
              <a:rPr lang="en-US" sz="1200" dirty="0" err="1"/>
              <a:t>wp</a:t>
            </a:r>
            <a:r>
              <a:rPr lang="en-US" sz="1200" dirty="0"/>
              <a:t>-content/uploads/2011/05/Top-10-MT-</a:t>
            </a:r>
            <a:r>
              <a:rPr lang="en-US" sz="1200" dirty="0" smtClean="0"/>
              <a:t>FAQs.pdf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141" y="1188119"/>
            <a:ext cx="2800434" cy="171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8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MT is a friend </a:t>
            </a:r>
            <a:r>
              <a:rPr lang="en-US" b="1" dirty="0" smtClean="0"/>
              <a:t>not a foe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1656-05FC-3447-A74D-4CE0F26BDF75}" type="datetime1">
              <a:rPr lang="en-US" altLang="en-US" smtClean="0"/>
              <a:pPr/>
              <a:t>4/9/15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E8ED-2B3E-274D-BD80-69F5815CB662}" type="slidenum">
              <a:rPr lang="en-US" altLang="en-US" smtClean="0"/>
              <a:pPr/>
              <a:t>64</a:t>
            </a:fld>
            <a:endParaRPr lang="en-US" alt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28637675"/>
              </p:ext>
            </p:extLst>
          </p:nvPr>
        </p:nvGraphicFramePr>
        <p:xfrm>
          <a:off x="778903" y="19124269"/>
          <a:ext cx="9569105" cy="977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924833" y="14310518"/>
            <a:ext cx="12125133" cy="5891769"/>
            <a:chOff x="2182547" y="17005487"/>
            <a:chExt cx="11520064" cy="6519743"/>
          </a:xfrm>
        </p:grpSpPr>
        <p:sp>
          <p:nvSpPr>
            <p:cNvPr id="8" name="Horizontal Scroll 7"/>
            <p:cNvSpPr/>
            <p:nvPr/>
          </p:nvSpPr>
          <p:spPr>
            <a:xfrm>
              <a:off x="2182547" y="17620837"/>
              <a:ext cx="2601782" cy="1539036"/>
            </a:xfrm>
            <a:prstGeom prst="horizontalScroll">
              <a:avLst/>
            </a:prstGeom>
            <a:solidFill>
              <a:srgbClr val="C0504D"/>
            </a:solidFill>
            <a:ln>
              <a:solidFill>
                <a:srgbClr val="C050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Input text</a:t>
              </a:r>
              <a:endParaRPr lang="en-US" sz="3200" dirty="0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3371069" y="19918551"/>
              <a:ext cx="2320383" cy="620485"/>
            </a:xfrm>
            <a:prstGeom prst="rightArrow">
              <a:avLst/>
            </a:prstGeom>
            <a:solidFill>
              <a:srgbClr val="C0504D"/>
            </a:solidFill>
            <a:ln>
              <a:solidFill>
                <a:srgbClr val="C050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920052" y="19673622"/>
              <a:ext cx="2860510" cy="1102127"/>
            </a:xfrm>
            <a:prstGeom prst="ellipse">
              <a:avLst/>
            </a:prstGeom>
            <a:solidFill>
              <a:srgbClr val="5A89C6"/>
            </a:solidFill>
            <a:ln>
              <a:solidFill>
                <a:srgbClr val="5A89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Machine Translation</a:t>
              </a:r>
            </a:p>
          </p:txBody>
        </p:sp>
        <p:sp>
          <p:nvSpPr>
            <p:cNvPr id="11" name="Snip Single Corner Rectangle 10"/>
            <p:cNvSpPr/>
            <p:nvPr/>
          </p:nvSpPr>
          <p:spPr>
            <a:xfrm>
              <a:off x="11416611" y="19864952"/>
              <a:ext cx="2286000" cy="919011"/>
            </a:xfrm>
            <a:prstGeom prst="snip1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</a:rPr>
                <a:t>Editable text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 rot="5400000">
              <a:off x="11899661" y="21147403"/>
              <a:ext cx="1091295" cy="620485"/>
            </a:xfrm>
            <a:prstGeom prst="rightArrow">
              <a:avLst/>
            </a:prstGeom>
            <a:solidFill>
              <a:srgbClr val="9BBB59"/>
            </a:solidFill>
            <a:ln>
              <a:solidFill>
                <a:srgbClr val="9BBB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orizontal Scroll 12"/>
            <p:cNvSpPr/>
            <p:nvPr/>
          </p:nvSpPr>
          <p:spPr>
            <a:xfrm>
              <a:off x="11337287" y="21964108"/>
              <a:ext cx="2365324" cy="1561122"/>
            </a:xfrm>
            <a:prstGeom prst="horizontalScroll">
              <a:avLst/>
            </a:prstGeom>
            <a:solidFill>
              <a:srgbClr val="9BBB59"/>
            </a:solidFill>
            <a:ln>
              <a:solidFill>
                <a:srgbClr val="9BBB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Post-edited </a:t>
              </a:r>
              <a:r>
                <a:rPr lang="en-US" dirty="0"/>
                <a:t>t</a:t>
              </a:r>
              <a:r>
                <a:rPr lang="en-US" sz="3200" dirty="0" smtClean="0"/>
                <a:t>ext</a:t>
              </a:r>
              <a:endParaRPr lang="en-US" sz="3200" dirty="0"/>
            </a:p>
          </p:txBody>
        </p:sp>
        <p:sp>
          <p:nvSpPr>
            <p:cNvPr id="14" name="Smiley Face 13"/>
            <p:cNvSpPr/>
            <p:nvPr/>
          </p:nvSpPr>
          <p:spPr>
            <a:xfrm>
              <a:off x="11845238" y="17005487"/>
              <a:ext cx="1230756" cy="1436914"/>
            </a:xfrm>
            <a:prstGeom prst="smileyFace">
              <a:avLst/>
            </a:prstGeom>
            <a:solidFill>
              <a:srgbClr val="5A89C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9009162" y="19918551"/>
              <a:ext cx="2178849" cy="620485"/>
            </a:xfrm>
            <a:prstGeom prst="rightArrow">
              <a:avLst/>
            </a:prstGeom>
            <a:ln>
              <a:solidFill>
                <a:srgbClr val="5A89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 rot="5400000">
              <a:off x="11899661" y="18914954"/>
              <a:ext cx="1091295" cy="620485"/>
            </a:xfrm>
            <a:prstGeom prst="rightArrow">
              <a:avLst/>
            </a:prstGeom>
            <a:solidFill>
              <a:srgbClr val="5A89C6"/>
            </a:solidFill>
            <a:ln>
              <a:solidFill>
                <a:srgbClr val="5A89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2175780" y="16257510"/>
            <a:ext cx="292608" cy="932589"/>
          </a:xfrm>
          <a:prstGeom prst="rect">
            <a:avLst/>
          </a:prstGeom>
          <a:solidFill>
            <a:srgbClr val="C0504D"/>
          </a:solidFill>
          <a:ln>
            <a:solidFill>
              <a:srgbClr val="C05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0" descr="https://lh6.ggpht.com/RVUM5fiOdHIbVBjdD2HpDVimRQmGP8IpW4tUaDIpaWzjtukh-mvjquSgiK4OFyTbeQ=w30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8869" y="15182469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http://www.plughitzlive.com/images/news/logos/bing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9014" y="15217187"/>
            <a:ext cx="1936000" cy="10857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5167014" y="16302901"/>
            <a:ext cx="132544" cy="5646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428481" y="16382619"/>
            <a:ext cx="130463" cy="484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73" y="2454879"/>
            <a:ext cx="6101339" cy="291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5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Win-Win </a:t>
            </a:r>
            <a:r>
              <a:rPr lang="en-US" dirty="0"/>
              <a:t>S</a:t>
            </a:r>
            <a:r>
              <a:rPr lang="en-US" dirty="0" smtClean="0"/>
              <a:t>ituation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half" idx="2"/>
          </p:nvPr>
        </p:nvSpPr>
        <p:spPr>
          <a:xfrm>
            <a:off x="5029200" y="1604962"/>
            <a:ext cx="4381500" cy="4878388"/>
          </a:xfrm>
        </p:spPr>
        <p:txBody>
          <a:bodyPr/>
          <a:lstStyle/>
          <a:p>
            <a:r>
              <a:rPr lang="en-US" sz="2000" b="1" dirty="0" smtClean="0"/>
              <a:t>Post-editing</a:t>
            </a:r>
            <a:r>
              <a:rPr lang="en-US" sz="2000" dirty="0" smtClean="0"/>
              <a:t> can increase translation </a:t>
            </a:r>
            <a:r>
              <a:rPr lang="en-US" sz="2000" b="1" dirty="0" smtClean="0"/>
              <a:t>turnaround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(40%, Sousa et al, 2011)</a:t>
            </a:r>
          </a:p>
          <a:p>
            <a:endParaRPr lang="en-US" sz="2000" dirty="0" smtClean="0"/>
          </a:p>
          <a:p>
            <a:r>
              <a:rPr lang="en-US" sz="2000" dirty="0" smtClean="0"/>
              <a:t>As </a:t>
            </a:r>
            <a:r>
              <a:rPr lang="en-US" sz="2000" dirty="0"/>
              <a:t>t</a:t>
            </a:r>
            <a:r>
              <a:rPr lang="en-US" sz="2000" dirty="0" smtClean="0"/>
              <a:t>ranslations become more </a:t>
            </a:r>
            <a:r>
              <a:rPr lang="en-US" sz="2000" dirty="0"/>
              <a:t>accessible, </a:t>
            </a:r>
            <a:r>
              <a:rPr lang="en-US" sz="2000" b="1" dirty="0" smtClean="0"/>
              <a:t>more </a:t>
            </a:r>
            <a:r>
              <a:rPr lang="en-US" sz="2000" b="1" dirty="0"/>
              <a:t>content </a:t>
            </a:r>
            <a:r>
              <a:rPr lang="en-US" sz="2000" dirty="0"/>
              <a:t>can be </a:t>
            </a:r>
            <a:r>
              <a:rPr lang="en-US" sz="2000" dirty="0" smtClean="0"/>
              <a:t>translated</a:t>
            </a:r>
          </a:p>
          <a:p>
            <a:endParaRPr lang="en-US" sz="2000" dirty="0" smtClean="0"/>
          </a:p>
          <a:p>
            <a:r>
              <a:rPr lang="en-US" sz="2000" dirty="0" smtClean="0"/>
              <a:t>Better MT systems and assistive tools can be built with </a:t>
            </a:r>
            <a:r>
              <a:rPr lang="en-US" sz="2000" b="1" dirty="0" smtClean="0"/>
              <a:t>new data</a:t>
            </a:r>
            <a:endParaRPr lang="en-US" sz="20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1656-05FC-3447-A74D-4CE0F26BDF75}" type="datetime1">
              <a:rPr lang="en-US" altLang="en-US" smtClean="0"/>
              <a:pPr/>
              <a:t>4/9/15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E8ED-2B3E-274D-BD80-69F5815CB662}" type="slidenum">
              <a:rPr lang="en-US" altLang="en-US" smtClean="0"/>
              <a:pPr/>
              <a:t>65</a:t>
            </a:fld>
            <a:endParaRPr lang="en-US" altLang="en-US"/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071065054"/>
              </p:ext>
            </p:extLst>
          </p:nvPr>
        </p:nvGraphicFramePr>
        <p:xfrm>
          <a:off x="276773" y="1553486"/>
          <a:ext cx="4676227" cy="3974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5972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75229"/>
          </a:xfrm>
        </p:spPr>
        <p:txBody>
          <a:bodyPr/>
          <a:lstStyle/>
          <a:p>
            <a:r>
              <a:rPr lang="en-US" dirty="0" smtClean="0"/>
              <a:t>Change of Paradigm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Translators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 smtClean="0"/>
              <a:t>Translators and Post-Editors are different</a:t>
            </a:r>
          </a:p>
          <a:p>
            <a:pPr lvl="1"/>
            <a:r>
              <a:rPr lang="en-US" dirty="0" smtClean="0"/>
              <a:t>Different sets of skills</a:t>
            </a:r>
          </a:p>
          <a:p>
            <a:pPr lvl="1"/>
            <a:r>
              <a:rPr lang="en-US" dirty="0" smtClean="0"/>
              <a:t>Training is needed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System developers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000" dirty="0" smtClean="0"/>
              <a:t>Researchers are (often) not Translators</a:t>
            </a:r>
            <a:endParaRPr lang="en-US" sz="2000" dirty="0"/>
          </a:p>
          <a:p>
            <a:pPr lvl="1"/>
            <a:r>
              <a:rPr lang="en-US" sz="1600" dirty="0" smtClean="0"/>
              <a:t>Research </a:t>
            </a:r>
            <a:r>
              <a:rPr lang="en-US" sz="1600" dirty="0"/>
              <a:t>Post-Editing systems are hard to use</a:t>
            </a:r>
          </a:p>
          <a:p>
            <a:pPr lvl="1"/>
            <a:r>
              <a:rPr lang="en-US" sz="1600" dirty="0"/>
              <a:t>Need to focus on usability </a:t>
            </a:r>
          </a:p>
          <a:p>
            <a:pPr lvl="1"/>
            <a:r>
              <a:rPr lang="en-US" sz="1600" dirty="0"/>
              <a:t>More interactive, user friendly </a:t>
            </a:r>
            <a:r>
              <a:rPr lang="en-US" sz="1600" dirty="0" smtClean="0"/>
              <a:t>tools</a:t>
            </a:r>
            <a:endParaRPr lang="en-US" sz="1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6C2A-164D-6045-BB64-B79CBE346484}" type="datetime1">
              <a:rPr lang="en-US" altLang="en-US" smtClean="0"/>
              <a:pPr/>
              <a:t>4/9/15</a:t>
            </a:fld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413B-3651-C449-9A40-C8F251B5DC64}" type="slidenum">
              <a:rPr lang="en-US" altLang="en-US" smtClean="0"/>
              <a:pPr/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880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Post-Editing Tools in the Past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Existing Post-editing tools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1656-05FC-3447-A74D-4CE0F26BDF75}" type="datetime1">
              <a:rPr lang="en-US" altLang="en-US" smtClean="0"/>
              <a:pPr/>
              <a:t>4/9/15</a:t>
            </a:fld>
            <a:endParaRPr lang="en-US" alt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138569306"/>
              </p:ext>
            </p:extLst>
          </p:nvPr>
        </p:nvGraphicFramePr>
        <p:xfrm>
          <a:off x="778903" y="19124269"/>
          <a:ext cx="9569105" cy="977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924833" y="14310518"/>
            <a:ext cx="12125133" cy="5891769"/>
            <a:chOff x="2182547" y="17005487"/>
            <a:chExt cx="11520064" cy="6519743"/>
          </a:xfrm>
        </p:grpSpPr>
        <p:sp>
          <p:nvSpPr>
            <p:cNvPr id="8" name="Horizontal Scroll 7"/>
            <p:cNvSpPr/>
            <p:nvPr/>
          </p:nvSpPr>
          <p:spPr>
            <a:xfrm>
              <a:off x="2182547" y="17620837"/>
              <a:ext cx="2601782" cy="1539036"/>
            </a:xfrm>
            <a:prstGeom prst="horizontalScroll">
              <a:avLst/>
            </a:prstGeom>
            <a:solidFill>
              <a:srgbClr val="C0504D"/>
            </a:solidFill>
            <a:ln>
              <a:solidFill>
                <a:srgbClr val="C050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Input text</a:t>
              </a:r>
              <a:endParaRPr lang="en-US" sz="3200" dirty="0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3371069" y="19918551"/>
              <a:ext cx="2320383" cy="620485"/>
            </a:xfrm>
            <a:prstGeom prst="rightArrow">
              <a:avLst/>
            </a:prstGeom>
            <a:solidFill>
              <a:srgbClr val="C0504D"/>
            </a:solidFill>
            <a:ln>
              <a:solidFill>
                <a:srgbClr val="C050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920052" y="19673622"/>
              <a:ext cx="2860510" cy="1102127"/>
            </a:xfrm>
            <a:prstGeom prst="ellipse">
              <a:avLst/>
            </a:prstGeom>
            <a:solidFill>
              <a:srgbClr val="5A89C6"/>
            </a:solidFill>
            <a:ln>
              <a:solidFill>
                <a:srgbClr val="5A89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Machine Translation</a:t>
              </a:r>
            </a:p>
          </p:txBody>
        </p:sp>
        <p:sp>
          <p:nvSpPr>
            <p:cNvPr id="11" name="Snip Single Corner Rectangle 10"/>
            <p:cNvSpPr/>
            <p:nvPr/>
          </p:nvSpPr>
          <p:spPr>
            <a:xfrm>
              <a:off x="11416611" y="19864952"/>
              <a:ext cx="2286000" cy="919011"/>
            </a:xfrm>
            <a:prstGeom prst="snip1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</a:rPr>
                <a:t>Editable text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 rot="5400000">
              <a:off x="11899661" y="21147403"/>
              <a:ext cx="1091295" cy="620485"/>
            </a:xfrm>
            <a:prstGeom prst="rightArrow">
              <a:avLst/>
            </a:prstGeom>
            <a:solidFill>
              <a:srgbClr val="9BBB59"/>
            </a:solidFill>
            <a:ln>
              <a:solidFill>
                <a:srgbClr val="9BBB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orizontal Scroll 12"/>
            <p:cNvSpPr/>
            <p:nvPr/>
          </p:nvSpPr>
          <p:spPr>
            <a:xfrm>
              <a:off x="11337287" y="21964108"/>
              <a:ext cx="2365324" cy="1561122"/>
            </a:xfrm>
            <a:prstGeom prst="horizontalScroll">
              <a:avLst/>
            </a:prstGeom>
            <a:solidFill>
              <a:srgbClr val="9BBB59"/>
            </a:solidFill>
            <a:ln>
              <a:solidFill>
                <a:srgbClr val="9BBB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Post-edited </a:t>
              </a:r>
              <a:r>
                <a:rPr lang="en-US" dirty="0"/>
                <a:t>t</a:t>
              </a:r>
              <a:r>
                <a:rPr lang="en-US" sz="3200" dirty="0" smtClean="0"/>
                <a:t>ext</a:t>
              </a:r>
              <a:endParaRPr lang="en-US" sz="3200" dirty="0"/>
            </a:p>
          </p:txBody>
        </p:sp>
        <p:sp>
          <p:nvSpPr>
            <p:cNvPr id="14" name="Smiley Face 13"/>
            <p:cNvSpPr/>
            <p:nvPr/>
          </p:nvSpPr>
          <p:spPr>
            <a:xfrm>
              <a:off x="11845238" y="17005487"/>
              <a:ext cx="1230756" cy="1436914"/>
            </a:xfrm>
            <a:prstGeom prst="smileyFace">
              <a:avLst/>
            </a:prstGeom>
            <a:solidFill>
              <a:srgbClr val="5A89C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9009162" y="19918551"/>
              <a:ext cx="2178849" cy="620485"/>
            </a:xfrm>
            <a:prstGeom prst="rightArrow">
              <a:avLst/>
            </a:prstGeom>
            <a:ln>
              <a:solidFill>
                <a:srgbClr val="5A89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 rot="5400000">
              <a:off x="11899661" y="18914954"/>
              <a:ext cx="1091295" cy="620485"/>
            </a:xfrm>
            <a:prstGeom prst="rightArrow">
              <a:avLst/>
            </a:prstGeom>
            <a:solidFill>
              <a:srgbClr val="5A89C6"/>
            </a:solidFill>
            <a:ln>
              <a:solidFill>
                <a:srgbClr val="5A89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2175780" y="16257510"/>
            <a:ext cx="292608" cy="932589"/>
          </a:xfrm>
          <a:prstGeom prst="rect">
            <a:avLst/>
          </a:prstGeom>
          <a:solidFill>
            <a:srgbClr val="C0504D"/>
          </a:solidFill>
          <a:ln>
            <a:solidFill>
              <a:srgbClr val="C05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0" descr="https://lh6.ggpht.com/RVUM5fiOdHIbVBjdD2HpDVimRQmGP8IpW4tUaDIpaWzjtukh-mvjquSgiK4OFyTbeQ=w30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8869" y="15182469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http://www.plughitzlive.com/images/news/logos/bing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9014" y="15217187"/>
            <a:ext cx="1936000" cy="10857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5167014" y="16302901"/>
            <a:ext cx="132544" cy="5646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428481" y="16382619"/>
            <a:ext cx="130463" cy="484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Screenshot-Post-editing-tool-PET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014" y="1710450"/>
            <a:ext cx="5584341" cy="33768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 descr="Screenshot-Post-editing-tool-Caitra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848" y="4135080"/>
            <a:ext cx="4974562" cy="23433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 descr="Screenshot-post-editing-online-interface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20" y="2038240"/>
            <a:ext cx="4618442" cy="1350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Up Arrow Callout 26"/>
          <p:cNvSpPr/>
          <p:nvPr/>
        </p:nvSpPr>
        <p:spPr>
          <a:xfrm>
            <a:off x="7723926" y="5087319"/>
            <a:ext cx="2027903" cy="925174"/>
          </a:xfrm>
          <a:prstGeom prst="up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708969" y="5510387"/>
            <a:ext cx="2042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PET </a:t>
            </a:r>
            <a:r>
              <a:rPr lang="en-US" sz="1400" dirty="0" smtClean="0"/>
              <a:t>(Aziz et al, 2012)</a:t>
            </a:r>
            <a:endParaRPr lang="en-US" sz="1400" dirty="0"/>
          </a:p>
        </p:txBody>
      </p:sp>
      <p:sp>
        <p:nvSpPr>
          <p:cNvPr id="28" name="Up Arrow Callout 27"/>
          <p:cNvSpPr/>
          <p:nvPr/>
        </p:nvSpPr>
        <p:spPr>
          <a:xfrm>
            <a:off x="132920" y="3388440"/>
            <a:ext cx="1487031" cy="803449"/>
          </a:xfrm>
          <a:prstGeom prst="upArrow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1713" y="3668669"/>
            <a:ext cx="167001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Online tool, Univ. of Wolverhampton</a:t>
            </a:r>
            <a:endParaRPr lang="en-US" sz="1400" dirty="0"/>
          </a:p>
        </p:txBody>
      </p:sp>
      <p:sp>
        <p:nvSpPr>
          <p:cNvPr id="30" name="Right Arrow Callout 29"/>
          <p:cNvSpPr/>
          <p:nvPr/>
        </p:nvSpPr>
        <p:spPr>
          <a:xfrm>
            <a:off x="495300" y="5359429"/>
            <a:ext cx="1324548" cy="766734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7965"/>
            </a:avLst>
          </a:prstGeom>
          <a:solidFill>
            <a:srgbClr val="FFC47E"/>
          </a:solidFill>
          <a:ln>
            <a:solidFill>
              <a:srgbClr val="DCB47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95300" y="5387499"/>
            <a:ext cx="904338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Caitra</a:t>
            </a:r>
            <a:r>
              <a:rPr lang="en-US" sz="1400" dirty="0" smtClean="0"/>
              <a:t>, Univ. of Edinburg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4998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Recent </a:t>
            </a:r>
            <a:r>
              <a:rPr lang="en-US" dirty="0"/>
              <a:t>A</a:t>
            </a:r>
            <a:r>
              <a:rPr lang="en-US" dirty="0" smtClean="0"/>
              <a:t>ttempts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1656-05FC-3447-A74D-4CE0F26BDF75}" type="datetime1">
              <a:rPr lang="en-US" altLang="en-US" smtClean="0"/>
              <a:pPr/>
              <a:t>4/9/15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E8ED-2B3E-274D-BD80-69F5815CB662}" type="slidenum">
              <a:rPr lang="en-US" altLang="en-US" smtClean="0"/>
              <a:pPr/>
              <a:t>68</a:t>
            </a:fld>
            <a:endParaRPr lang="en-US" altLang="en-US" dirty="0"/>
          </a:p>
        </p:txBody>
      </p:sp>
      <p:sp>
        <p:nvSpPr>
          <p:cNvPr id="9" name="Rectangle 8"/>
          <p:cNvSpPr/>
          <p:nvPr/>
        </p:nvSpPr>
        <p:spPr>
          <a:xfrm>
            <a:off x="5877330" y="4135518"/>
            <a:ext cx="2813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www.matecat.com</a:t>
            </a:r>
            <a:r>
              <a:rPr lang="en-US" dirty="0"/>
              <a:t>/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95300" y="1218406"/>
            <a:ext cx="8915400" cy="4878388"/>
          </a:xfrm>
        </p:spPr>
        <p:txBody>
          <a:bodyPr/>
          <a:lstStyle/>
          <a:p>
            <a:r>
              <a:rPr lang="en-US" dirty="0" smtClean="0"/>
              <a:t>EU-funded projects for Computer-Assisted Translation</a:t>
            </a:r>
          </a:p>
          <a:p>
            <a:pPr lvl="1"/>
            <a:r>
              <a:rPr lang="en-US" dirty="0" smtClean="0"/>
              <a:t>Focus on interactivity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130" y="2807367"/>
            <a:ext cx="2558687" cy="10596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219" y="2472206"/>
            <a:ext cx="2443939" cy="172997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04733" y="4135518"/>
            <a:ext cx="2685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www.casmacat.eu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28785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MATECAT Example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1656-05FC-3447-A74D-4CE0F26BDF75}" type="datetime1">
              <a:rPr lang="en-US" altLang="en-US" smtClean="0"/>
              <a:pPr/>
              <a:t>4/9/15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E8ED-2B3E-274D-BD80-69F5815CB662}" type="slidenum">
              <a:rPr lang="en-US" altLang="en-US" smtClean="0"/>
              <a:pPr/>
              <a:t>69</a:t>
            </a:fld>
            <a:endParaRPr lang="en-US" alt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44" y="1433699"/>
            <a:ext cx="6592638" cy="3217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288" y="2236033"/>
            <a:ext cx="6540137" cy="3211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625" y="3042203"/>
            <a:ext cx="8650559" cy="2975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2962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</a:t>
            </a:r>
            <a:r>
              <a:rPr lang="en-US" dirty="0" smtClean="0"/>
              <a:t>et </a:t>
            </a:r>
            <a:r>
              <a:rPr lang="en-US" dirty="0"/>
              <a:t>b</a:t>
            </a:r>
            <a:r>
              <a:rPr lang="en-US" dirty="0" smtClean="0"/>
              <a:t>etter automatic translators are necessary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40452" y="2177023"/>
            <a:ext cx="3190383" cy="2862322"/>
          </a:xfrm>
          <a:prstGeom prst="rect">
            <a:avLst/>
          </a:prstGeo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Google Music </a:t>
            </a:r>
            <a:r>
              <a:rPr lang="en-US" dirty="0" err="1"/>
              <a:t>competirá</a:t>
            </a:r>
            <a:r>
              <a:rPr lang="en-US" dirty="0"/>
              <a:t> con la </a:t>
            </a:r>
            <a:r>
              <a:rPr lang="en-US" dirty="0" err="1"/>
              <a:t>tienda</a:t>
            </a:r>
            <a:r>
              <a:rPr lang="en-US" dirty="0"/>
              <a:t> </a:t>
            </a:r>
            <a:r>
              <a:rPr lang="en-US" dirty="0" err="1"/>
              <a:t>dominante</a:t>
            </a:r>
            <a:r>
              <a:rPr lang="en-US" dirty="0"/>
              <a:t>, iTunes de Apple, y </a:t>
            </a:r>
            <a:r>
              <a:rPr lang="en-US" dirty="0" err="1"/>
              <a:t>otros</a:t>
            </a:r>
            <a:r>
              <a:rPr lang="en-US" dirty="0"/>
              <a:t> </a:t>
            </a:r>
            <a:r>
              <a:rPr lang="en-US" dirty="0" err="1"/>
              <a:t>servicios</a:t>
            </a:r>
            <a:r>
              <a:rPr lang="en-US" dirty="0"/>
              <a:t> </a:t>
            </a:r>
            <a:r>
              <a:rPr lang="en-US" dirty="0" err="1"/>
              <a:t>digitales</a:t>
            </a:r>
            <a:r>
              <a:rPr lang="en-US" dirty="0"/>
              <a:t> de </a:t>
            </a:r>
            <a:r>
              <a:rPr lang="en-US" dirty="0" err="1"/>
              <a:t>música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La </a:t>
            </a:r>
            <a:r>
              <a:rPr lang="en-US" dirty="0" err="1"/>
              <a:t>tienda</a:t>
            </a:r>
            <a:r>
              <a:rPr lang="en-US" dirty="0"/>
              <a:t> de Google </a:t>
            </a:r>
            <a:r>
              <a:rPr lang="en-US" dirty="0" err="1"/>
              <a:t>venderá</a:t>
            </a:r>
            <a:r>
              <a:rPr lang="en-US" dirty="0"/>
              <a:t> </a:t>
            </a:r>
            <a:r>
              <a:rPr lang="en-US" dirty="0" err="1"/>
              <a:t>canciones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un </a:t>
            </a:r>
            <a:r>
              <a:rPr lang="en-US" dirty="0" err="1"/>
              <a:t>precio</a:t>
            </a:r>
            <a:r>
              <a:rPr lang="en-US" dirty="0"/>
              <a:t> </a:t>
            </a:r>
            <a:r>
              <a:rPr lang="en-US" dirty="0" err="1"/>
              <a:t>estimado</a:t>
            </a:r>
            <a:r>
              <a:rPr lang="en-US" dirty="0"/>
              <a:t> a un </a:t>
            </a:r>
            <a:r>
              <a:rPr lang="en-US" dirty="0" err="1"/>
              <a:t>dólar</a:t>
            </a:r>
            <a:r>
              <a:rPr lang="en-US" dirty="0"/>
              <a:t> la </a:t>
            </a:r>
            <a:r>
              <a:rPr lang="en-US" dirty="0" err="1"/>
              <a:t>canción</a:t>
            </a:r>
            <a:r>
              <a:rPr lang="en-US" dirty="0"/>
              <a:t>, </a:t>
            </a:r>
            <a:r>
              <a:rPr lang="en-US" dirty="0" err="1"/>
              <a:t>informó</a:t>
            </a:r>
            <a:r>
              <a:rPr lang="en-US" dirty="0"/>
              <a:t> el Wall Street Journal.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03167" y="2177023"/>
            <a:ext cx="3190383" cy="2585323"/>
          </a:xfrm>
          <a:prstGeom prst="rect">
            <a:avLst/>
          </a:prstGeo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Google Music Store to compete with dominant, Apple iTunes and other digital music services.</a:t>
            </a:r>
          </a:p>
          <a:p>
            <a:endParaRPr lang="en-US" dirty="0"/>
          </a:p>
          <a:p>
            <a:r>
              <a:rPr lang="en-US" dirty="0"/>
              <a:t>Google's store sold songs for an estimated price for a dollar a song, the Wall </a:t>
            </a:r>
            <a:r>
              <a:rPr lang="en-US" dirty="0" smtClean="0"/>
              <a:t>Street Journal</a:t>
            </a:r>
            <a:r>
              <a:rPr lang="en-US" dirty="0"/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6695" y="3737114"/>
            <a:ext cx="3526208" cy="2543397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94982">
            <a:off x="1178608" y="2346678"/>
            <a:ext cx="2479931" cy="19812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65"/>
          <a:stretch/>
        </p:blipFill>
        <p:spPr>
          <a:xfrm rot="1627037">
            <a:off x="6051079" y="2017572"/>
            <a:ext cx="3462548" cy="188547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725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2"/>
    </mc:Choice>
    <mc:Fallback xmlns="">
      <p:transition spd="slow" advTm="2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 @ QCRI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III: What’s next?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1656-05FC-3447-A74D-4CE0F26BDF75}" type="datetime1">
              <a:rPr lang="en-US" altLang="en-US" smtClean="0"/>
              <a:pPr/>
              <a:t>4/9/15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E8ED-2B3E-274D-BD80-69F5815CB662}" type="slidenum">
              <a:rPr lang="en-US" altLang="en-US" smtClean="0"/>
              <a:pPr/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349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F460A0-6E7E-4E4D-918B-5528E8ABE946}" type="datetime1">
              <a:rPr lang="en-US" altLang="en-US" sz="1400"/>
              <a:pPr/>
              <a:t>4/9/15</a:t>
            </a:fld>
            <a:endParaRPr lang="en-US" altLang="en-US" sz="140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60910D7-2A54-C343-8B95-3704A3318B99}" type="slidenum">
              <a:rPr lang="en-US" altLang="en-US" sz="1400"/>
              <a:pPr/>
              <a:t>71</a:t>
            </a:fld>
            <a:endParaRPr lang="en-US" altLang="en-US" sz="1400"/>
          </a:p>
        </p:txBody>
      </p:sp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382834" y="174625"/>
            <a:ext cx="7231062" cy="895350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QCRI</a:t>
            </a:r>
            <a:r>
              <a:rPr lang="ja-JP" altLang="en-US" sz="2400" dirty="0"/>
              <a:t>’</a:t>
            </a:r>
            <a:r>
              <a:rPr lang="en-US" altLang="ja-JP" sz="2400" dirty="0"/>
              <a:t>s Mission for Arabic Language </a:t>
            </a:r>
            <a:r>
              <a:rPr lang="en-US" altLang="ja-JP" dirty="0"/>
              <a:t>Technology</a:t>
            </a:r>
            <a:endParaRPr lang="en-US" altLang="en-US" sz="2400" dirty="0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2103438"/>
            <a:ext cx="8915400" cy="3065462"/>
          </a:xfrm>
          <a:solidFill>
            <a:srgbClr val="999999"/>
          </a:solidFill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Promoting the Arabic language </a:t>
            </a:r>
            <a:br>
              <a:rPr lang="en-US" altLang="en-US" sz="2800" b="1"/>
            </a:br>
            <a:r>
              <a:rPr lang="en-US" altLang="en-US" sz="2800" b="1"/>
              <a:t>in the information age </a:t>
            </a:r>
            <a:br>
              <a:rPr lang="en-US" altLang="en-US" sz="2800" b="1"/>
            </a:br>
            <a:r>
              <a:rPr lang="en-US" altLang="en-US" sz="2800" b="1"/>
              <a:t>by conducting world-class research </a:t>
            </a:r>
            <a:br>
              <a:rPr lang="en-US" altLang="en-US" sz="2800" b="1"/>
            </a:br>
            <a:r>
              <a:rPr lang="en-US" altLang="en-US" sz="2800" b="1"/>
              <a:t>in all aspects of Arabic language technologies</a:t>
            </a:r>
          </a:p>
          <a:p>
            <a:pPr eaLnBrk="1" hangingPunct="1"/>
            <a:endParaRPr lang="en-US" alt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A0C2A3B-3798-3F4D-A807-1C98F0FA0B23}" type="datetime1">
              <a:rPr lang="en-US" altLang="en-US" sz="1400"/>
              <a:pPr/>
              <a:t>4/9/15</a:t>
            </a:fld>
            <a:endParaRPr lang="en-US" altLang="en-US" sz="140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2ED971CA-D280-5044-9D07-1AEBB635E6BB}" type="slidenum">
              <a:rPr lang="en-US" altLang="en-US" sz="1400"/>
              <a:pPr/>
              <a:t>72</a:t>
            </a:fld>
            <a:endParaRPr lang="en-US" altLang="en-US" sz="1400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Arabic Language Technology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 rot="10800000">
            <a:off x="455613" y="1738313"/>
            <a:ext cx="1654175" cy="319405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100000">
                <a:srgbClr val="000000"/>
              </a:gs>
            </a:gsLst>
            <a:lin ang="5400000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vert="eaVert" wrap="none" anchor="ctr"/>
          <a:lstStyle/>
          <a:p>
            <a:pPr algn="ctr">
              <a:defRPr/>
            </a:pPr>
            <a:r>
              <a:rPr lang="en-US" sz="24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Multi-lingual </a:t>
            </a:r>
          </a:p>
          <a:p>
            <a:pPr algn="ctr">
              <a:defRPr/>
            </a:pPr>
            <a:r>
              <a:rPr lang="en-US" sz="24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Language Processing:</a:t>
            </a:r>
            <a:br>
              <a:rPr lang="en-US" sz="24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Transcription and</a:t>
            </a:r>
          </a:p>
          <a:p>
            <a:pPr algn="ctr">
              <a:defRPr/>
            </a:pPr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Translation</a:t>
            </a: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 rot="10800000">
            <a:off x="4064000" y="3265488"/>
            <a:ext cx="1655763" cy="1666875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100000">
                <a:srgbClr val="000000"/>
              </a:gs>
            </a:gsLst>
            <a:lin ang="5400000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vert="eaVert" wrap="none" anchor="ctr"/>
          <a:lstStyle/>
          <a:p>
            <a:pPr algn="ctr">
              <a:defRPr/>
            </a:pPr>
            <a:r>
              <a:rPr lang="en-US" sz="24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Search and</a:t>
            </a:r>
          </a:p>
          <a:p>
            <a:pPr algn="ctr">
              <a:defRPr/>
            </a:pPr>
            <a:r>
              <a:rPr lang="en-US" sz="24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Information</a:t>
            </a:r>
          </a:p>
          <a:p>
            <a:pPr algn="ctr">
              <a:defRPr/>
            </a:pPr>
            <a:r>
              <a:rPr lang="en-US" sz="24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Extraction</a:t>
            </a: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 rot="10800000">
            <a:off x="2254250" y="1725613"/>
            <a:ext cx="1654175" cy="320675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100000">
                <a:srgbClr val="000000"/>
              </a:gs>
            </a:gsLst>
            <a:lin ang="5400000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vert="eaVert" wrap="none" anchor="ctr"/>
          <a:lstStyle/>
          <a:p>
            <a:pPr algn="ctr">
              <a:defRPr/>
            </a:pPr>
            <a:r>
              <a:rPr lang="en-US" sz="24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Interactive</a:t>
            </a:r>
          </a:p>
          <a:p>
            <a:pPr algn="ctr">
              <a:defRPr/>
            </a:pPr>
            <a:r>
              <a:rPr lang="en-US" sz="24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Question Answering</a:t>
            </a:r>
          </a:p>
          <a:p>
            <a:pPr algn="ctr">
              <a:defRPr/>
            </a:pPr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Doha 22</a:t>
            </a: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 rot="10800000">
            <a:off x="7648575" y="3265488"/>
            <a:ext cx="1654175" cy="1666875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100000">
                <a:srgbClr val="000000"/>
              </a:gs>
            </a:gsLst>
            <a:lin ang="5400000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vert="eaVert" wrap="none" anchor="ctr"/>
          <a:lstStyle/>
          <a:p>
            <a:pPr algn="ctr">
              <a:defRPr/>
            </a:pPr>
            <a:r>
              <a:rPr lang="en-US" sz="24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Educational</a:t>
            </a:r>
          </a:p>
          <a:p>
            <a:pPr algn="ctr">
              <a:defRPr/>
            </a:pPr>
            <a:r>
              <a:rPr lang="en-US" sz="24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Applications</a:t>
            </a: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 rot="16200000">
            <a:off x="4425156" y="1107282"/>
            <a:ext cx="973137" cy="888365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BCBCBC"/>
              </a:gs>
            </a:gsLst>
            <a:lin ang="0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vert="eaVert" wrap="none" anchor="ctr"/>
          <a:lstStyle/>
          <a:p>
            <a:pPr algn="ctr">
              <a:defRPr/>
            </a:pPr>
            <a:r>
              <a:rPr lang="en-US" sz="24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Arabic NLP Stack</a:t>
            </a:r>
          </a:p>
          <a:p>
            <a:pPr algn="ctr">
              <a:defRPr/>
            </a:pPr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Tools and Resources</a:t>
            </a: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 rot="10800000">
            <a:off x="5868988" y="3267075"/>
            <a:ext cx="1654175" cy="16748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100000">
                <a:srgbClr val="000000"/>
              </a:gs>
            </a:gsLst>
            <a:lin ang="5400000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vert="eaVert" wrap="none" anchor="ctr"/>
          <a:lstStyle/>
          <a:p>
            <a:pPr algn="ctr">
              <a:defRPr/>
            </a:pPr>
            <a:r>
              <a:rPr lang="en-US" sz="24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Arabic </a:t>
            </a:r>
          </a:p>
          <a:p>
            <a:pPr algn="ctr">
              <a:defRPr/>
            </a:pPr>
            <a:r>
              <a:rPr lang="en-US" sz="24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Optical </a:t>
            </a:r>
          </a:p>
          <a:p>
            <a:pPr algn="ctr">
              <a:defRPr/>
            </a:pPr>
            <a:r>
              <a:rPr lang="en-US" sz="24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Character</a:t>
            </a:r>
          </a:p>
          <a:p>
            <a:pPr algn="ctr">
              <a:defRPr/>
            </a:pPr>
            <a:r>
              <a:rPr lang="en-US" sz="24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Recognition</a:t>
            </a:r>
          </a:p>
        </p:txBody>
      </p:sp>
      <p:sp>
        <p:nvSpPr>
          <p:cNvPr id="98314" name="Text Placeholder 1"/>
          <p:cNvSpPr txBox="1">
            <a:spLocks/>
          </p:cNvSpPr>
          <p:nvPr/>
        </p:nvSpPr>
        <p:spPr bwMode="auto">
          <a:xfrm>
            <a:off x="4110038" y="1454150"/>
            <a:ext cx="56483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altLang="en-US">
                <a:latin typeface="Franklin Gothic Medium" charset="0"/>
              </a:rPr>
              <a:t>Build strong foundation: Arabic NLP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altLang="en-US">
                <a:latin typeface="Franklin Gothic Medium" charset="0"/>
              </a:rPr>
              <a:t>2 flagship projects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altLang="en-US">
                <a:latin typeface="Franklin Gothic Medium" charset="0"/>
              </a:rPr>
              <a:t>3 supplementary focus areas motivated by local needs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72267" y="174625"/>
            <a:ext cx="6938433" cy="895350"/>
          </a:xfrm>
        </p:spPr>
        <p:txBody>
          <a:bodyPr/>
          <a:lstStyle/>
          <a:p>
            <a:r>
              <a:rPr lang="en-US" dirty="0" smtClean="0"/>
              <a:t>Multi-lingual Language Processing @ALT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E79C-ED5F-D44A-8EC4-25CA79F97E9D}" type="datetime1">
              <a:rPr lang="en-US" altLang="en-US" smtClean="0"/>
              <a:pPr/>
              <a:t>4/9/15</a:t>
            </a:fld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99C9A-0996-2F46-8B18-5EC25BE2366F}" type="slidenum">
              <a:rPr lang="en-US" altLang="en-US" smtClean="0"/>
              <a:pPr/>
              <a:t>73</a:t>
            </a:fld>
            <a:endParaRPr lang="en-US" altLang="en-US"/>
          </a:p>
        </p:txBody>
      </p:sp>
      <p:sp>
        <p:nvSpPr>
          <p:cNvPr id="4" name="Rounded Rectangle 3"/>
          <p:cNvSpPr/>
          <p:nvPr/>
        </p:nvSpPr>
        <p:spPr>
          <a:xfrm>
            <a:off x="2102069" y="2743200"/>
            <a:ext cx="1933903" cy="1229710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Basic Research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5449613" y="2743200"/>
            <a:ext cx="1933903" cy="1229710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Applied Research</a:t>
            </a:r>
            <a:endParaRPr lang="en-US" dirty="0"/>
          </a:p>
        </p:txBody>
      </p:sp>
      <p:cxnSp>
        <p:nvCxnSpPr>
          <p:cNvPr id="7" name="Elbow Connector 6"/>
          <p:cNvCxnSpPr>
            <a:stCxn id="4" idx="0"/>
            <a:endCxn id="5" idx="0"/>
          </p:cNvCxnSpPr>
          <p:nvPr/>
        </p:nvCxnSpPr>
        <p:spPr>
          <a:xfrm rot="5400000" flipH="1" flipV="1">
            <a:off x="4742793" y="1069428"/>
            <a:ext cx="12700" cy="3347544"/>
          </a:xfrm>
          <a:prstGeom prst="bentConnector3">
            <a:avLst>
              <a:gd name="adj1" fmla="val 4696551"/>
            </a:avLst>
          </a:prstGeom>
          <a:ln w="793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5" idx="2"/>
            <a:endCxn id="4" idx="2"/>
          </p:cNvCxnSpPr>
          <p:nvPr/>
        </p:nvCxnSpPr>
        <p:spPr>
          <a:xfrm rot="5400000">
            <a:off x="4742793" y="2299138"/>
            <a:ext cx="12700" cy="3347544"/>
          </a:xfrm>
          <a:prstGeom prst="bentConnector3">
            <a:avLst>
              <a:gd name="adj1" fmla="val 4448276"/>
            </a:avLst>
          </a:prstGeom>
          <a:ln w="793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08176" y="2980778"/>
            <a:ext cx="1802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Improve people’s lives with technology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9545" y="2826890"/>
            <a:ext cx="18025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Answer interesting questions about language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460238" y="4826000"/>
            <a:ext cx="2583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Discover new problems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460238" y="1591733"/>
            <a:ext cx="269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Develop new techniques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67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Speech Translation</a:t>
            </a:r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023938"/>
            <a:ext cx="9906000" cy="47625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pic>
        <p:nvPicPr>
          <p:cNvPr id="7" name="Picture 6" descr="20120529_1115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5738" y="1477963"/>
            <a:ext cx="4502150" cy="3429000"/>
          </a:xfrm>
          <a:prstGeom prst="rect">
            <a:avLst/>
          </a:prstGeom>
          <a:noFill/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268" r="-10268"/>
          <a:stretch>
            <a:fillRect/>
          </a:stretch>
        </p:blipFill>
        <p:spPr bwMode="auto">
          <a:xfrm>
            <a:off x="5426075" y="1085850"/>
            <a:ext cx="4479925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7988" y="3781425"/>
            <a:ext cx="3148012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950" y="1876425"/>
            <a:ext cx="4621213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74788" y="5105400"/>
            <a:ext cx="1211262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  <a:ea typeface="ＭＳ Ｐゴシック" charset="0"/>
                <a:cs typeface="ＭＳ Ｐゴシック" charset="0"/>
              </a:rPr>
              <a:t>News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95900" y="3122613"/>
            <a:ext cx="1758950" cy="585787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2F2F2"/>
                </a:solidFill>
              </a:rPr>
              <a:t>Lectures</a:t>
            </a:r>
            <a:endParaRPr lang="en-US" altLang="en-US"/>
          </a:p>
        </p:txBody>
      </p:sp>
      <p:sp>
        <p:nvSpPr>
          <p:cNvPr id="14" name="Rectangle 13"/>
          <p:cNvSpPr/>
          <p:nvPr/>
        </p:nvSpPr>
        <p:spPr>
          <a:xfrm>
            <a:off x="5248275" y="5210175"/>
            <a:ext cx="1851025" cy="585788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2F2F2"/>
                </a:solidFill>
              </a:rPr>
              <a:t>Meetings</a:t>
            </a:r>
            <a:endParaRPr lang="en-US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6320" y="2321261"/>
            <a:ext cx="3735493" cy="2586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Application: News Translation</a:t>
            </a:r>
            <a:endParaRPr lang="en-US" altLang="en-US" b="1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582613" y="1163638"/>
            <a:ext cx="9323387" cy="1346200"/>
          </a:xfrm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dirty="0" smtClean="0"/>
              <a:t>Objective: high quality speech recognition and translation</a:t>
            </a:r>
          </a:p>
          <a:p>
            <a:pPr>
              <a:buFont typeface="Wingdings" charset="0"/>
              <a:buChar char="§"/>
              <a:defRPr/>
            </a:pPr>
            <a:r>
              <a:rPr lang="en-US" dirty="0" smtClean="0"/>
              <a:t>Enable video search</a:t>
            </a:r>
          </a:p>
          <a:p>
            <a:pPr>
              <a:buFont typeface="Wingdings" charset="0"/>
              <a:buChar char="§"/>
              <a:defRPr/>
            </a:pPr>
            <a:r>
              <a:rPr lang="en-US" dirty="0" smtClean="0"/>
              <a:t>Collaboration with Aljazeera</a:t>
            </a:r>
            <a:endParaRPr lang="en-US" dirty="0"/>
          </a:p>
        </p:txBody>
      </p:sp>
      <p:pic>
        <p:nvPicPr>
          <p:cNvPr id="109571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613" y="2671763"/>
            <a:ext cx="3686175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4563" y="2763838"/>
            <a:ext cx="4027487" cy="352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TextBox 7"/>
          <p:cNvSpPr txBox="1">
            <a:spLocks noChangeArrowheads="1"/>
          </p:cNvSpPr>
          <p:nvPr/>
        </p:nvSpPr>
        <p:spPr bwMode="auto">
          <a:xfrm>
            <a:off x="582613" y="6410325"/>
            <a:ext cx="59197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u="sng" dirty="0"/>
              <a:t>http://</a:t>
            </a:r>
            <a:r>
              <a:rPr lang="en-US" altLang="en-US" sz="1800" u="sng" dirty="0" err="1"/>
              <a:t>alt.qcri.org</a:t>
            </a:r>
            <a:r>
              <a:rPr lang="en-US" altLang="en-US" sz="1800" u="sng" dirty="0"/>
              <a:t>/</a:t>
            </a:r>
            <a:r>
              <a:rPr lang="en-US" altLang="en-US" sz="1800" u="sng" dirty="0" err="1"/>
              <a:t>QCRI_Demo</a:t>
            </a:r>
            <a:r>
              <a:rPr lang="en-US" altLang="en-US" sz="1800" u="sng" dirty="0"/>
              <a:t>/</a:t>
            </a:r>
            <a:r>
              <a:rPr lang="en-US" altLang="en-US" sz="1800" u="sng" dirty="0" err="1"/>
              <a:t>Speech_Recognition.html</a:t>
            </a:r>
            <a:endParaRPr lang="en-US" alt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7625" y="1388003"/>
            <a:ext cx="4756987" cy="408887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Application: Lecture Translation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582613" y="1163638"/>
            <a:ext cx="9323387" cy="1062037"/>
          </a:xfrm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dirty="0" smtClean="0"/>
              <a:t>Objective: enable wider reach of educational material</a:t>
            </a:r>
          </a:p>
          <a:p>
            <a:pPr>
              <a:buFont typeface="Wingdings" charset="0"/>
              <a:buChar char="§"/>
              <a:defRPr/>
            </a:pPr>
            <a:r>
              <a:rPr lang="en-US" dirty="0" smtClean="0"/>
              <a:t>Primarily English -&gt; Arabic</a:t>
            </a:r>
          </a:p>
        </p:txBody>
      </p:sp>
      <p:pic>
        <p:nvPicPr>
          <p:cNvPr id="110595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63" y="2316163"/>
            <a:ext cx="3776662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6575" y="1717675"/>
            <a:ext cx="40290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7" name="Picture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2275" y="4029075"/>
            <a:ext cx="480695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Data collection to enable research</a:t>
            </a:r>
            <a:endParaRPr lang="en-US" dirty="0"/>
          </a:p>
        </p:txBody>
      </p:sp>
      <p:sp>
        <p:nvSpPr>
          <p:cNvPr id="7" name="Text Placeholder 11"/>
          <p:cNvSpPr txBox="1">
            <a:spLocks/>
          </p:cNvSpPr>
          <p:nvPr/>
        </p:nvSpPr>
        <p:spPr>
          <a:xfrm>
            <a:off x="422275" y="1282700"/>
            <a:ext cx="4625975" cy="3333750"/>
          </a:xfrm>
          <a:prstGeom prst="rect">
            <a:avLst/>
          </a:prstGeom>
        </p:spPr>
        <p:txBody>
          <a:bodyPr/>
          <a:lstStyle>
            <a:lvl1pPr marL="282575" indent="-2825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altLang="en-US" dirty="0"/>
              <a:t>Recording lectures at local conferences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altLang="en-US" dirty="0"/>
              <a:t>Unique data: speech + simultaneous interpretation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Arial" charset="0"/>
              <a:buChar char="•"/>
            </a:pPr>
            <a:endParaRPr lang="en-US" altLang="en-US" dirty="0"/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Arial" charset="0"/>
              <a:buNone/>
            </a:pPr>
            <a:endParaRPr lang="en-US" altLang="en-US" sz="1200" dirty="0"/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Arial" charset="0"/>
              <a:buNone/>
            </a:pPr>
            <a:endParaRPr lang="en-US" altLang="en-US" dirty="0" smtClean="0"/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Arial" charset="0"/>
              <a:buNone/>
            </a:pPr>
            <a:endParaRPr lang="en-US" altLang="en-US" dirty="0"/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altLang="en-US" dirty="0"/>
              <a:t>In cooperation with: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Arial" charset="0"/>
              <a:buChar char="•"/>
            </a:pPr>
            <a:endParaRPr lang="en-US" altLang="en-US" dirty="0"/>
          </a:p>
        </p:txBody>
      </p:sp>
      <p:pic>
        <p:nvPicPr>
          <p:cNvPr id="111620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525" b="-6413"/>
          <a:stretch>
            <a:fillRect/>
          </a:stretch>
        </p:blipFill>
        <p:spPr bwMode="auto">
          <a:xfrm>
            <a:off x="677863" y="5301811"/>
            <a:ext cx="14382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6025" y="5301811"/>
            <a:ext cx="10509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6550" y="2706688"/>
            <a:ext cx="160813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600" b="1" dirty="0" smtClean="0">
                <a:solidFill>
                  <a:schemeClr val="accent2">
                    <a:lumMod val="50000"/>
                  </a:schemeClr>
                </a:solidFill>
                <a:latin typeface="Century Gothic"/>
                <a:ea typeface="ＭＳ Ｐゴシック" charset="0"/>
                <a:cs typeface="Century Gothic"/>
              </a:rPr>
              <a:t>100</a:t>
            </a:r>
            <a:endParaRPr lang="en-US" sz="6600" b="1" dirty="0">
              <a:solidFill>
                <a:schemeClr val="accent2">
                  <a:lumMod val="50000"/>
                </a:schemeClr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sp>
        <p:nvSpPr>
          <p:cNvPr id="111623" name="TextBox 13"/>
          <p:cNvSpPr txBox="1">
            <a:spLocks noChangeArrowheads="1"/>
          </p:cNvSpPr>
          <p:nvPr/>
        </p:nvSpPr>
        <p:spPr bwMode="auto">
          <a:xfrm>
            <a:off x="1804988" y="2922588"/>
            <a:ext cx="24192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dirty="0">
                <a:latin typeface="Century Gothic" charset="0"/>
              </a:rPr>
              <a:t>Hours speech</a:t>
            </a:r>
          </a:p>
          <a:p>
            <a:pPr eaLnBrk="1" hangingPunct="1"/>
            <a:r>
              <a:rPr lang="en-US" altLang="en-US" sz="2000" dirty="0" smtClean="0">
                <a:latin typeface="Century Gothic" charset="0"/>
              </a:rPr>
              <a:t>Transcribed AR-EN</a:t>
            </a:r>
            <a:endParaRPr lang="en-US" altLang="en-US" sz="2000" dirty="0">
              <a:latin typeface="Century Gothic" charset="0"/>
            </a:endParaRPr>
          </a:p>
        </p:txBody>
      </p:sp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910" y="6024124"/>
            <a:ext cx="1019175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1625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4849813"/>
            <a:ext cx="103346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6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5825" y="4908550"/>
            <a:ext cx="779463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7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0225" y="4957763"/>
            <a:ext cx="1655763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8" name="Text Placeholder 11"/>
          <p:cNvSpPr txBox="1">
            <a:spLocks/>
          </p:cNvSpPr>
          <p:nvPr/>
        </p:nvSpPr>
        <p:spPr bwMode="auto">
          <a:xfrm>
            <a:off x="5133975" y="1285875"/>
            <a:ext cx="4625975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82575" indent="-2825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en-US" dirty="0"/>
              <a:t>Collecting lectures and talks from Web</a:t>
            </a:r>
          </a:p>
          <a:p>
            <a:pPr>
              <a:buFont typeface="Arial" charset="0"/>
              <a:buChar char="•"/>
            </a:pPr>
            <a:r>
              <a:rPr lang="en-US" altLang="en-US" dirty="0"/>
              <a:t>Speech, subtitles, translations, voice-over</a:t>
            </a:r>
          </a:p>
          <a:p>
            <a:pPr>
              <a:buFont typeface="Arial" charset="0"/>
              <a:buChar char="•"/>
            </a:pPr>
            <a:endParaRPr lang="en-US" altLang="en-US" dirty="0"/>
          </a:p>
          <a:p>
            <a:pPr>
              <a:buFont typeface="Arial" charset="0"/>
              <a:buChar char="•"/>
            </a:pPr>
            <a:endParaRPr lang="en-US" altLang="en-US" dirty="0"/>
          </a:p>
          <a:p>
            <a:pPr>
              <a:buFont typeface="Arial" charset="0"/>
              <a:buChar char="•"/>
            </a:pPr>
            <a:endParaRPr lang="en-US" altLang="en-US" dirty="0"/>
          </a:p>
          <a:p>
            <a:pPr>
              <a:buFont typeface="Arial" charset="0"/>
              <a:buNone/>
            </a:pPr>
            <a:endParaRPr lang="en-US" altLang="en-US" dirty="0"/>
          </a:p>
          <a:p>
            <a:pPr>
              <a:buFont typeface="Arial" charset="0"/>
              <a:buChar char="•"/>
            </a:pPr>
            <a:endParaRPr lang="en-US" altLang="en-US" sz="1400" dirty="0"/>
          </a:p>
          <a:p>
            <a:pPr>
              <a:buFont typeface="Arial" charset="0"/>
              <a:buChar char="•"/>
            </a:pPr>
            <a:r>
              <a:rPr lang="en-US" altLang="en-US" dirty="0"/>
              <a:t>In cooperation with:</a:t>
            </a:r>
          </a:p>
        </p:txBody>
      </p:sp>
      <p:sp>
        <p:nvSpPr>
          <p:cNvPr id="111629" name="TextBox 21"/>
          <p:cNvSpPr txBox="1">
            <a:spLocks noChangeArrowheads="1"/>
          </p:cNvSpPr>
          <p:nvPr/>
        </p:nvSpPr>
        <p:spPr bwMode="auto">
          <a:xfrm>
            <a:off x="5334000" y="2706688"/>
            <a:ext cx="16462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6600" b="1">
                <a:solidFill>
                  <a:srgbClr val="632523"/>
                </a:solidFill>
                <a:latin typeface="Century Gothic" charset="0"/>
              </a:rPr>
              <a:t>11k</a:t>
            </a:r>
          </a:p>
        </p:txBody>
      </p:sp>
      <p:sp>
        <p:nvSpPr>
          <p:cNvPr id="111630" name="TextBox 22"/>
          <p:cNvSpPr txBox="1">
            <a:spLocks noChangeArrowheads="1"/>
          </p:cNvSpPr>
          <p:nvPr/>
        </p:nvSpPr>
        <p:spPr bwMode="auto">
          <a:xfrm>
            <a:off x="5203825" y="3651250"/>
            <a:ext cx="2298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latin typeface="Century Gothic" charset="0"/>
              </a:rPr>
              <a:t>English subtitles</a:t>
            </a:r>
          </a:p>
        </p:txBody>
      </p:sp>
      <p:sp>
        <p:nvSpPr>
          <p:cNvPr id="111631" name="TextBox 10"/>
          <p:cNvSpPr txBox="1">
            <a:spLocks noChangeArrowheads="1"/>
          </p:cNvSpPr>
          <p:nvPr/>
        </p:nvSpPr>
        <p:spPr bwMode="auto">
          <a:xfrm>
            <a:off x="7735888" y="3614738"/>
            <a:ext cx="1576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latin typeface="Century Gothic" charset="0"/>
              </a:rPr>
              <a:t>Languages</a:t>
            </a:r>
            <a:endParaRPr lang="en-US" altLang="en-US" sz="1600">
              <a:latin typeface="Century Gothic" charset="0"/>
            </a:endParaRPr>
          </a:p>
        </p:txBody>
      </p:sp>
      <p:sp>
        <p:nvSpPr>
          <p:cNvPr id="111632" name="TextBox 9"/>
          <p:cNvSpPr txBox="1">
            <a:spLocks noChangeArrowheads="1"/>
          </p:cNvSpPr>
          <p:nvPr/>
        </p:nvSpPr>
        <p:spPr bwMode="auto">
          <a:xfrm>
            <a:off x="7837488" y="2706688"/>
            <a:ext cx="11318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6600" b="1">
                <a:solidFill>
                  <a:srgbClr val="632523"/>
                </a:solidFill>
                <a:latin typeface="Century Gothic" charset="0"/>
              </a:rPr>
              <a:t>20 </a:t>
            </a:r>
          </a:p>
        </p:txBody>
      </p:sp>
    </p:spTree>
    <p:extLst>
      <p:ext uri="{BB962C8B-B14F-4D97-AF65-F5344CB8AC3E}">
        <p14:creationId xmlns:p14="http://schemas.microsoft.com/office/powerpoint/2010/main" val="54015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3520966" y="4029262"/>
            <a:ext cx="3163613" cy="17198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Interpretation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C9C39-5B49-424E-BAE6-BDBB1F5C6605}" type="slidenum">
              <a:rPr lang="en-US" altLang="en-US" smtClean="0"/>
              <a:pPr/>
              <a:t>78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444578" y="1476977"/>
            <a:ext cx="160813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600" b="1" dirty="0" smtClean="0">
                <a:solidFill>
                  <a:schemeClr val="accent2">
                    <a:lumMod val="50000"/>
                  </a:schemeClr>
                </a:solidFill>
                <a:latin typeface="Century Gothic"/>
                <a:ea typeface="ＭＳ Ｐゴシック" charset="0"/>
                <a:cs typeface="Century Gothic"/>
              </a:rPr>
              <a:t>100</a:t>
            </a:r>
            <a:endParaRPr lang="en-US" sz="6600" b="1" dirty="0">
              <a:solidFill>
                <a:schemeClr val="accent2">
                  <a:lumMod val="50000"/>
                </a:schemeClr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6913016" y="1692877"/>
            <a:ext cx="24192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dirty="0">
                <a:latin typeface="Century Gothic" charset="0"/>
              </a:rPr>
              <a:t>Hours speech</a:t>
            </a:r>
          </a:p>
          <a:p>
            <a:pPr eaLnBrk="1" hangingPunct="1"/>
            <a:r>
              <a:rPr lang="en-US" altLang="en-US" sz="2000" dirty="0" smtClean="0">
                <a:latin typeface="Century Gothic" charset="0"/>
              </a:rPr>
              <a:t>Transcribed AR-EN</a:t>
            </a:r>
            <a:endParaRPr lang="en-US" altLang="en-US" sz="2000" dirty="0">
              <a:latin typeface="Century Gothic" charset="0"/>
            </a:endParaRPr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6913016" y="2799286"/>
            <a:ext cx="29897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dirty="0" smtClean="0">
                <a:latin typeface="Century Gothic" charset="0"/>
              </a:rPr>
              <a:t>Hours </a:t>
            </a:r>
            <a:r>
              <a:rPr lang="en-US" altLang="en-US" sz="2000" dirty="0">
                <a:latin typeface="Century Gothic" charset="0"/>
              </a:rPr>
              <a:t>speech</a:t>
            </a:r>
          </a:p>
          <a:p>
            <a:pPr eaLnBrk="1" hangingPunct="1"/>
            <a:r>
              <a:rPr lang="en-US" altLang="en-US" sz="2000" b="1" dirty="0" smtClean="0">
                <a:latin typeface="Century Gothic" charset="0"/>
              </a:rPr>
              <a:t>Translated </a:t>
            </a:r>
            <a:r>
              <a:rPr lang="en-US" altLang="en-US" sz="2000" dirty="0" smtClean="0">
                <a:latin typeface="Century Gothic" charset="0"/>
              </a:rPr>
              <a:t>(coming soon)</a:t>
            </a:r>
            <a:endParaRPr lang="en-US" altLang="en-US" sz="2000" dirty="0">
              <a:latin typeface="Century Gothic" charset="0"/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525" b="-6413"/>
          <a:stretch>
            <a:fillRect/>
          </a:stretch>
        </p:blipFill>
        <p:spPr bwMode="auto">
          <a:xfrm>
            <a:off x="495300" y="2149998"/>
            <a:ext cx="14382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2428" y="2277493"/>
            <a:ext cx="10509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2078" y="2994376"/>
            <a:ext cx="1019175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47212" y="4032005"/>
            <a:ext cx="1826141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Original Speech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44578" y="2549604"/>
            <a:ext cx="160813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600" b="1" dirty="0" smtClean="0">
                <a:solidFill>
                  <a:schemeClr val="bg1">
                    <a:lumMod val="75000"/>
                  </a:schemeClr>
                </a:solidFill>
                <a:latin typeface="Century Gothic"/>
                <a:ea typeface="ＭＳ Ｐゴシック" charset="0"/>
                <a:cs typeface="Century Gothic"/>
              </a:rPr>
              <a:t>100</a:t>
            </a:r>
            <a:endParaRPr lang="en-US" sz="6600" b="1" dirty="0">
              <a:solidFill>
                <a:schemeClr val="bg1">
                  <a:lumMod val="75000"/>
                </a:schemeClr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5456" y="1556139"/>
            <a:ext cx="30648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The WAW </a:t>
            </a:r>
            <a:r>
              <a:rPr lang="en-US" sz="2400" dirty="0">
                <a:solidFill>
                  <a:schemeClr val="accent1"/>
                </a:solidFill>
              </a:rPr>
              <a:t>(</a:t>
            </a:r>
            <a:r>
              <a:rPr lang="x-none" sz="4000" dirty="0" smtClean="0">
                <a:solidFill>
                  <a:schemeClr val="accent1"/>
                </a:solidFill>
              </a:rPr>
              <a:t>و</a:t>
            </a:r>
            <a:r>
              <a:rPr lang="en-US" sz="2400" dirty="0" smtClean="0">
                <a:solidFill>
                  <a:schemeClr val="accent1"/>
                </a:solidFill>
              </a:rPr>
              <a:t>) corpus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6284" y="5455484"/>
            <a:ext cx="2403222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Original Interpretation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943072" y="4165594"/>
            <a:ext cx="224080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Transcribed Speech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660944" y="5252627"/>
            <a:ext cx="280506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Transcribed Interpretation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853304" y="4709110"/>
            <a:ext cx="242034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Translation of Speech</a:t>
            </a:r>
            <a:endParaRPr lang="en-US" dirty="0"/>
          </a:p>
        </p:txBody>
      </p:sp>
      <p:cxnSp>
        <p:nvCxnSpPr>
          <p:cNvPr id="23" name="Curved Connector 22"/>
          <p:cNvCxnSpPr>
            <a:stCxn id="16" idx="3"/>
            <a:endCxn id="18" idx="3"/>
          </p:cNvCxnSpPr>
          <p:nvPr/>
        </p:nvCxnSpPr>
        <p:spPr>
          <a:xfrm>
            <a:off x="6183878" y="4350260"/>
            <a:ext cx="89769" cy="543516"/>
          </a:xfrm>
          <a:prstGeom prst="curvedConnector3">
            <a:avLst>
              <a:gd name="adj1" fmla="val 354654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1" idx="3"/>
            <a:endCxn id="16" idx="1"/>
          </p:cNvCxnSpPr>
          <p:nvPr/>
        </p:nvCxnSpPr>
        <p:spPr>
          <a:xfrm>
            <a:off x="3073353" y="4216671"/>
            <a:ext cx="869719" cy="1335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5" idx="3"/>
            <a:endCxn id="17" idx="1"/>
          </p:cNvCxnSpPr>
          <p:nvPr/>
        </p:nvCxnSpPr>
        <p:spPr>
          <a:xfrm flipV="1">
            <a:off x="3079506" y="5437293"/>
            <a:ext cx="581438" cy="2028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309069" y="4350260"/>
            <a:ext cx="1891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Challenges: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Alignment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76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uses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5300" y="1247775"/>
            <a:ext cx="5295900" cy="4878388"/>
          </a:xfrm>
        </p:spPr>
        <p:txBody>
          <a:bodyPr/>
          <a:lstStyle/>
          <a:p>
            <a:r>
              <a:rPr lang="en-US" dirty="0" smtClean="0"/>
              <a:t>Use statistics to determine which words are most often dropped</a:t>
            </a:r>
          </a:p>
          <a:p>
            <a:pPr lvl="1"/>
            <a:r>
              <a:rPr lang="en-US" dirty="0" smtClean="0"/>
              <a:t>Useful for real-time Speech Translation systems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Analyze </a:t>
            </a:r>
            <a:r>
              <a:rPr lang="en-US" dirty="0"/>
              <a:t>differences in lexical choices between translators and </a:t>
            </a:r>
            <a:r>
              <a:rPr lang="en-US" dirty="0" smtClean="0"/>
              <a:t>interpreters</a:t>
            </a:r>
          </a:p>
          <a:p>
            <a:endParaRPr lang="en-US" dirty="0" smtClean="0"/>
          </a:p>
          <a:p>
            <a:r>
              <a:rPr lang="en-US" dirty="0">
                <a:solidFill>
                  <a:srgbClr val="C50000"/>
                </a:solidFill>
              </a:rPr>
              <a:t>[ Insert your ideas here]</a:t>
            </a:r>
          </a:p>
          <a:p>
            <a:pPr lvl="1"/>
            <a:r>
              <a:rPr lang="en-US" dirty="0"/>
              <a:t>We want to collaborate with you!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C9C39-5B49-424E-BAE6-BDBB1F5C6605}" type="slidenum">
              <a:rPr lang="en-US" altLang="en-US" smtClean="0"/>
              <a:pPr/>
              <a:t>79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2941" y="2154620"/>
            <a:ext cx="3672247" cy="20656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38924" y="3943260"/>
            <a:ext cx="1112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Wikipedia.org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65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does Machine Translation work?</a:t>
            </a:r>
          </a:p>
          <a:p>
            <a:pPr lvl="1"/>
            <a:r>
              <a:rPr lang="en-US" dirty="0" smtClean="0"/>
              <a:t>MT in a nutshell</a:t>
            </a:r>
          </a:p>
          <a:p>
            <a:pPr lvl="1"/>
            <a:r>
              <a:rPr lang="en-US" dirty="0" smtClean="0"/>
              <a:t>The possibilities and </a:t>
            </a:r>
            <a:r>
              <a:rPr lang="en-US" b="1" dirty="0" smtClean="0"/>
              <a:t>limitations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Why does it matter to you?</a:t>
            </a:r>
          </a:p>
          <a:p>
            <a:pPr lvl="1"/>
            <a:r>
              <a:rPr lang="en-US" dirty="0" smtClean="0"/>
              <a:t>MT </a:t>
            </a:r>
            <a:r>
              <a:rPr lang="en-US" b="1" dirty="0" smtClean="0"/>
              <a:t>is not</a:t>
            </a:r>
            <a:r>
              <a:rPr lang="en-US" dirty="0" smtClean="0"/>
              <a:t> going to take your job ;)</a:t>
            </a:r>
          </a:p>
          <a:p>
            <a:pPr lvl="1"/>
            <a:r>
              <a:rPr lang="en-US" dirty="0" smtClean="0"/>
              <a:t>New workflows enabled by technology</a:t>
            </a:r>
          </a:p>
          <a:p>
            <a:pPr lvl="1"/>
            <a:endParaRPr lang="en-US" dirty="0"/>
          </a:p>
          <a:p>
            <a:r>
              <a:rPr lang="en-US" dirty="0" smtClean="0"/>
              <a:t>What comes next?</a:t>
            </a:r>
          </a:p>
          <a:p>
            <a:pPr lvl="1"/>
            <a:r>
              <a:rPr lang="en-US" dirty="0" smtClean="0"/>
              <a:t>Our work @QCRI</a:t>
            </a:r>
          </a:p>
          <a:p>
            <a:pPr lvl="1"/>
            <a:r>
              <a:rPr lang="en-US" dirty="0" smtClean="0"/>
              <a:t>Opportunities for collaboration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1656-05FC-3447-A74D-4CE0F26BDF75}" type="datetime1">
              <a:rPr lang="en-US" altLang="en-US" smtClean="0"/>
              <a:pPr/>
              <a:t>4/9/15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E8ED-2B3E-274D-BD80-69F5815CB662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846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984" y="174625"/>
            <a:ext cx="7151113" cy="895350"/>
          </a:xfrm>
        </p:spPr>
        <p:txBody>
          <a:bodyPr/>
          <a:lstStyle/>
          <a:p>
            <a:r>
              <a:rPr lang="en-US" dirty="0" smtClean="0"/>
              <a:t>Understanding Consumption of Translations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95300" y="1247775"/>
            <a:ext cx="4991100" cy="4878388"/>
          </a:xfrm>
        </p:spPr>
        <p:txBody>
          <a:bodyPr/>
          <a:lstStyle/>
          <a:p>
            <a:r>
              <a:rPr lang="en-US" sz="2000" dirty="0" smtClean="0"/>
              <a:t>Using commercial-level technology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B29C0-CCE1-7E4E-BDD8-80C50CF6F97A}" type="datetime1">
              <a:rPr lang="en-US" altLang="en-US" smtClean="0"/>
              <a:pPr/>
              <a:t>4/9/15</a:t>
            </a:fld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C9C39-5B49-424E-BAE6-BDBB1F5C6605}" type="slidenum">
              <a:rPr lang="en-US" altLang="en-US" smtClean="0"/>
              <a:pPr/>
              <a:t>80</a:t>
            </a:fld>
            <a:endParaRPr lang="en-US" altLang="en-US"/>
          </a:p>
        </p:txBody>
      </p:sp>
      <p:pic>
        <p:nvPicPr>
          <p:cNvPr id="5" name="Picture 4" descr="20141112_112757-whole-computer-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" y="1976770"/>
            <a:ext cx="4477253" cy="31089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ergo screen posi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234" y="2123063"/>
            <a:ext cx="3073400" cy="3365500"/>
          </a:xfrm>
          <a:prstGeom prst="rect">
            <a:avLst/>
          </a:prstGeom>
        </p:spPr>
      </p:pic>
      <p:sp>
        <p:nvSpPr>
          <p:cNvPr id="9" name="Content Placeholder 5"/>
          <p:cNvSpPr>
            <a:spLocks noGrp="1"/>
          </p:cNvSpPr>
          <p:nvPr>
            <p:ph sz="half" idx="1"/>
          </p:nvPr>
        </p:nvSpPr>
        <p:spPr>
          <a:xfrm>
            <a:off x="5334000" y="1366837"/>
            <a:ext cx="4381500" cy="4878388"/>
          </a:xfrm>
        </p:spPr>
        <p:txBody>
          <a:bodyPr/>
          <a:lstStyle/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These were some of you at our eye-tracking demo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884903" y="4810698"/>
            <a:ext cx="3760231" cy="1265804"/>
            <a:chOff x="5797054" y="4235824"/>
            <a:chExt cx="6394946" cy="2202523"/>
          </a:xfrm>
        </p:grpSpPr>
        <p:sp>
          <p:nvSpPr>
            <p:cNvPr id="11" name="Rectangle 10"/>
            <p:cNvSpPr/>
            <p:nvPr/>
          </p:nvSpPr>
          <p:spPr>
            <a:xfrm>
              <a:off x="5797054" y="4235824"/>
              <a:ext cx="6394946" cy="22025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6077514" y="4465507"/>
              <a:ext cx="5955043" cy="1851574"/>
              <a:chOff x="6077514" y="4465507"/>
              <a:chExt cx="5955043" cy="1851574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6077514" y="4465507"/>
                <a:ext cx="5952336" cy="1851574"/>
                <a:chOff x="5683309" y="2055578"/>
                <a:chExt cx="5952336" cy="1851574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83309" y="2068152"/>
                  <a:ext cx="1830011" cy="1821878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06225" y="2070847"/>
                  <a:ext cx="1971700" cy="1836305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 rotWithShape="1"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670830" y="2055578"/>
                  <a:ext cx="1964815" cy="1834451"/>
                </a:xfrm>
                <a:prstGeom prst="rect">
                  <a:avLst/>
                </a:prstGeom>
              </p:spPr>
            </p:pic>
          </p:grpSp>
          <p:sp>
            <p:nvSpPr>
              <p:cNvPr id="14" name="TextBox 13"/>
              <p:cNvSpPr txBox="1"/>
              <p:nvPr/>
            </p:nvSpPr>
            <p:spPr>
              <a:xfrm>
                <a:off x="7230930" y="5838294"/>
                <a:ext cx="687401" cy="375705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EEG</a:t>
                </a:r>
                <a:endParaRPr lang="en-US" sz="105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289897" y="5838292"/>
                <a:ext cx="666862" cy="375705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FER</a:t>
                </a:r>
                <a:endParaRPr lang="en-US" sz="105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1242455" y="5813665"/>
                <a:ext cx="790102" cy="375705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EYET</a:t>
                </a:r>
                <a:endParaRPr lang="en-US" sz="105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26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Paco Source and Target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24" y="1713186"/>
            <a:ext cx="8789276" cy="4281214"/>
          </a:xfrm>
          <a:prstGeom prst="rect">
            <a:avLst/>
          </a:prstGeom>
        </p:spPr>
      </p:pic>
      <p:sp>
        <p:nvSpPr>
          <p:cNvPr id="21" name="Right Arrow 20"/>
          <p:cNvSpPr/>
          <p:nvPr/>
        </p:nvSpPr>
        <p:spPr>
          <a:xfrm rot="10800000">
            <a:off x="3764515" y="5801118"/>
            <a:ext cx="396852" cy="159415"/>
          </a:xfrm>
          <a:prstGeom prst="rightArrow">
            <a:avLst/>
          </a:prstGeom>
          <a:solidFill>
            <a:srgbClr val="FFFB5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204756" y="5604881"/>
            <a:ext cx="2800354" cy="712594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00" dirty="0">
              <a:solidFill>
                <a:srgbClr val="370002"/>
              </a:solidFill>
              <a:latin typeface="Arial Rounded MT Bold"/>
              <a:cs typeface="Arial Rounded MT Bold"/>
            </a:endParaRPr>
          </a:p>
          <a:p>
            <a:r>
              <a:rPr lang="en-US" sz="1000" dirty="0">
                <a:solidFill>
                  <a:srgbClr val="370002"/>
                </a:solidFill>
                <a:latin typeface="Arial Rounded MT Bold"/>
                <a:cs typeface="Arial Rounded MT Bold"/>
              </a:rPr>
              <a:t>Move the slider to evaluate. “</a:t>
            </a:r>
            <a:r>
              <a:rPr lang="en-US" sz="1000" b="1" dirty="0">
                <a:solidFill>
                  <a:srgbClr val="800000"/>
                </a:solidFill>
                <a:latin typeface="Arial Rounded MT Bold"/>
                <a:cs typeface="Arial Rounded MT Bold"/>
              </a:rPr>
              <a:t>0</a:t>
            </a:r>
            <a:r>
              <a:rPr lang="en-US" sz="1000" dirty="0">
                <a:solidFill>
                  <a:srgbClr val="370002"/>
                </a:solidFill>
                <a:latin typeface="Arial Rounded MT Bold"/>
                <a:cs typeface="Arial Rounded MT Bold"/>
              </a:rPr>
              <a:t>” means “</a:t>
            </a:r>
            <a:r>
              <a:rPr lang="en-US" sz="1000" dirty="0">
                <a:solidFill>
                  <a:srgbClr val="800000"/>
                </a:solidFill>
                <a:latin typeface="Arial Rounded MT Bold"/>
                <a:cs typeface="Arial Rounded MT Bold"/>
              </a:rPr>
              <a:t>Very bad</a:t>
            </a:r>
            <a:r>
              <a:rPr lang="en-US" sz="1000" dirty="0">
                <a:solidFill>
                  <a:srgbClr val="370002"/>
                </a:solidFill>
                <a:latin typeface="Arial Rounded MT Bold"/>
                <a:cs typeface="Arial Rounded MT Bold"/>
              </a:rPr>
              <a:t>”/ “</a:t>
            </a:r>
            <a:r>
              <a:rPr lang="en-US" sz="1000" b="1" dirty="0">
                <a:solidFill>
                  <a:srgbClr val="C90000"/>
                </a:solidFill>
                <a:latin typeface="Arial Rounded MT Bold"/>
                <a:cs typeface="Arial Rounded MT Bold"/>
              </a:rPr>
              <a:t>100</a:t>
            </a:r>
            <a:r>
              <a:rPr lang="en-US" sz="1000" dirty="0">
                <a:solidFill>
                  <a:srgbClr val="370002"/>
                </a:solidFill>
                <a:latin typeface="Arial Rounded MT Bold"/>
                <a:cs typeface="Arial Rounded MT Bold"/>
              </a:rPr>
              <a:t>” means “</a:t>
            </a:r>
            <a:r>
              <a:rPr lang="en-US" sz="1000" dirty="0">
                <a:solidFill>
                  <a:srgbClr val="C90000"/>
                </a:solidFill>
                <a:latin typeface="Arial Rounded MT Bold"/>
                <a:cs typeface="Arial Rounded MT Bold"/>
              </a:rPr>
              <a:t>Very Good</a:t>
            </a:r>
            <a:r>
              <a:rPr lang="en-US" sz="1000" dirty="0">
                <a:solidFill>
                  <a:srgbClr val="370002"/>
                </a:solidFill>
                <a:latin typeface="Arial Rounded MT Bold"/>
                <a:cs typeface="Arial Rounded MT Bold"/>
              </a:rPr>
              <a:t>”.</a:t>
            </a:r>
            <a:endParaRPr lang="en-US" sz="1000" dirty="0">
              <a:solidFill>
                <a:srgbClr val="D10000"/>
              </a:solidFill>
              <a:latin typeface="Arial Rounded MT Bold"/>
              <a:cs typeface="Arial Rounded MT Bold"/>
            </a:endParaRPr>
          </a:p>
          <a:p>
            <a:endParaRPr lang="en-US" sz="1000" dirty="0"/>
          </a:p>
        </p:txBody>
      </p:sp>
      <p:sp>
        <p:nvSpPr>
          <p:cNvPr id="12" name="Oval 11"/>
          <p:cNvSpPr/>
          <p:nvPr/>
        </p:nvSpPr>
        <p:spPr>
          <a:xfrm>
            <a:off x="8166101" y="1874108"/>
            <a:ext cx="1244600" cy="711831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00" dirty="0">
              <a:solidFill>
                <a:srgbClr val="370002"/>
              </a:solidFill>
              <a:latin typeface="Arial Rounded MT Bold"/>
              <a:cs typeface="Arial Rounded MT Bold"/>
            </a:endParaRPr>
          </a:p>
          <a:p>
            <a:pPr algn="ctr"/>
            <a:r>
              <a:rPr lang="en-US" sz="1000" dirty="0">
                <a:solidFill>
                  <a:srgbClr val="C90000"/>
                </a:solidFill>
                <a:latin typeface="Arial Rounded MT Bold"/>
                <a:cs typeface="Arial Rounded MT Bold"/>
              </a:rPr>
              <a:t>Translated sentence to evaluate </a:t>
            </a:r>
            <a:r>
              <a:rPr lang="en-US" sz="1000" dirty="0">
                <a:solidFill>
                  <a:srgbClr val="370002"/>
                </a:solidFill>
                <a:latin typeface="Arial Rounded MT Bold"/>
                <a:cs typeface="Arial Rounded MT Bold"/>
              </a:rPr>
              <a:t>(in Arabic)</a:t>
            </a:r>
            <a:endParaRPr lang="en-US" sz="1000" dirty="0">
              <a:solidFill>
                <a:srgbClr val="D10000"/>
              </a:solidFill>
              <a:latin typeface="Arial Rounded MT Bold"/>
              <a:cs typeface="Arial Rounded MT Bold"/>
            </a:endParaRPr>
          </a:p>
          <a:p>
            <a:endParaRPr lang="en-US" sz="1000" dirty="0"/>
          </a:p>
        </p:txBody>
      </p:sp>
      <p:sp>
        <p:nvSpPr>
          <p:cNvPr id="15" name="Oval 14"/>
          <p:cNvSpPr/>
          <p:nvPr/>
        </p:nvSpPr>
        <p:spPr>
          <a:xfrm>
            <a:off x="381000" y="5461000"/>
            <a:ext cx="1600200" cy="1397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00" dirty="0">
              <a:solidFill>
                <a:srgbClr val="370002"/>
              </a:solidFill>
              <a:latin typeface="Arial Rounded MT Bold"/>
              <a:cs typeface="Arial Rounded MT Bold"/>
            </a:endParaRPr>
          </a:p>
          <a:p>
            <a:r>
              <a:rPr lang="en-US" sz="1000" dirty="0">
                <a:solidFill>
                  <a:srgbClr val="370002"/>
                </a:solidFill>
                <a:latin typeface="Arial Rounded MT Bold"/>
                <a:cs typeface="Arial Rounded MT Bold"/>
              </a:rPr>
              <a:t>Original text (in English).</a:t>
            </a:r>
          </a:p>
          <a:p>
            <a:pPr algn="ctr"/>
            <a:r>
              <a:rPr lang="en-US" sz="1000" dirty="0">
                <a:solidFill>
                  <a:srgbClr val="370002"/>
                </a:solidFill>
                <a:latin typeface="Arial Rounded MT Bold"/>
                <a:cs typeface="Arial Rounded MT Bold"/>
              </a:rPr>
              <a:t>Note: The translated sentence is in bold.</a:t>
            </a:r>
            <a:endParaRPr lang="en-US" sz="1000" dirty="0">
              <a:solidFill>
                <a:srgbClr val="D10000"/>
              </a:solidFill>
              <a:latin typeface="Arial Rounded MT Bold"/>
              <a:cs typeface="Arial Rounded MT Bold"/>
            </a:endParaRPr>
          </a:p>
          <a:p>
            <a:endParaRPr lang="en-US" sz="1000" dirty="0"/>
          </a:p>
        </p:txBody>
      </p:sp>
      <p:sp>
        <p:nvSpPr>
          <p:cNvPr id="16" name="Right Arrow 15"/>
          <p:cNvSpPr/>
          <p:nvPr/>
        </p:nvSpPr>
        <p:spPr>
          <a:xfrm rot="10800000">
            <a:off x="7868177" y="2278692"/>
            <a:ext cx="297925" cy="152973"/>
          </a:xfrm>
          <a:prstGeom prst="rightArrow">
            <a:avLst/>
          </a:prstGeom>
          <a:solidFill>
            <a:srgbClr val="FFFB5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868176" y="5102617"/>
            <a:ext cx="1656824" cy="151408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00" dirty="0">
              <a:solidFill>
                <a:srgbClr val="370002"/>
              </a:solidFill>
              <a:latin typeface="Arial Rounded MT Bold"/>
              <a:cs typeface="Arial Rounded MT Bold"/>
            </a:endParaRPr>
          </a:p>
          <a:p>
            <a:r>
              <a:rPr lang="en-US" sz="1000" dirty="0">
                <a:solidFill>
                  <a:srgbClr val="370002"/>
                </a:solidFill>
                <a:latin typeface="Arial Rounded MT Bold"/>
                <a:cs typeface="Arial Rounded MT Bold"/>
              </a:rPr>
              <a:t>Reference translation for comparison (in Arabic).</a:t>
            </a:r>
          </a:p>
          <a:p>
            <a:pPr algn="ctr"/>
            <a:r>
              <a:rPr lang="en-US" sz="1000" dirty="0">
                <a:solidFill>
                  <a:srgbClr val="370002"/>
                </a:solidFill>
                <a:latin typeface="Arial Rounded MT Bold"/>
                <a:cs typeface="Arial Rounded MT Bold"/>
              </a:rPr>
              <a:t>Note: </a:t>
            </a:r>
            <a:r>
              <a:rPr lang="en-US" sz="1000" b="1" dirty="0">
                <a:solidFill>
                  <a:srgbClr val="370002"/>
                </a:solidFill>
                <a:latin typeface="Arial Rounded MT Bold"/>
                <a:cs typeface="Arial Rounded MT Bold"/>
              </a:rPr>
              <a:t>The sentence to evaluate is in bold.</a:t>
            </a:r>
            <a:endParaRPr lang="en-US" sz="1000" b="1" dirty="0">
              <a:solidFill>
                <a:srgbClr val="D10000"/>
              </a:solidFill>
              <a:latin typeface="Arial Rounded MT Bold"/>
              <a:cs typeface="Arial Rounded MT Bold"/>
            </a:endParaRPr>
          </a:p>
          <a:p>
            <a:endParaRPr lang="en-US" sz="1000" dirty="0"/>
          </a:p>
        </p:txBody>
      </p:sp>
      <p:sp>
        <p:nvSpPr>
          <p:cNvPr id="13" name="Right Arrow 12"/>
          <p:cNvSpPr/>
          <p:nvPr/>
        </p:nvSpPr>
        <p:spPr>
          <a:xfrm rot="18838163">
            <a:off x="1317793" y="5183146"/>
            <a:ext cx="396852" cy="159415"/>
          </a:xfrm>
          <a:prstGeom prst="rightArrow">
            <a:avLst/>
          </a:prstGeom>
          <a:solidFill>
            <a:srgbClr val="FFFB5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3239195">
            <a:off x="7425625" y="5287000"/>
            <a:ext cx="508137" cy="159415"/>
          </a:xfrm>
          <a:prstGeom prst="rightArrow">
            <a:avLst/>
          </a:prstGeom>
          <a:solidFill>
            <a:srgbClr val="FFFB5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27586" y="174625"/>
            <a:ext cx="6897413" cy="895350"/>
          </a:xfrm>
        </p:spPr>
        <p:txBody>
          <a:bodyPr/>
          <a:lstStyle/>
          <a:p>
            <a:r>
              <a:rPr lang="en-US" dirty="0" smtClean="0"/>
              <a:t>Case1: How do we Evaluate </a:t>
            </a:r>
            <a:r>
              <a:rPr lang="en-US" dirty="0"/>
              <a:t>T</a:t>
            </a:r>
            <a:r>
              <a:rPr lang="en-US" dirty="0" smtClean="0"/>
              <a:t>ranslations?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33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 Paco Source and Target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738" y="1797269"/>
            <a:ext cx="5028228" cy="26065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Results: Analytics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B29C0-CCE1-7E4E-BDD8-80C50CF6F97A}" type="datetime1">
              <a:rPr lang="en-US" altLang="en-US" smtClean="0"/>
              <a:pPr/>
              <a:t>4/9/15</a:t>
            </a:fld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C9C39-5B49-424E-BAE6-BDBB1F5C6605}" type="slidenum">
              <a:rPr lang="en-US" altLang="en-US" smtClean="0"/>
              <a:pPr/>
              <a:t>82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167" y="2124188"/>
            <a:ext cx="3821281" cy="2584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208" y="2911383"/>
            <a:ext cx="5366184" cy="3289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872365" y="1797269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 do people look?</a:t>
            </a:r>
            <a:endParaRPr lang="en-US" dirty="0"/>
          </a:p>
        </p:txBody>
      </p:sp>
      <p:sp>
        <p:nvSpPr>
          <p:cNvPr id="11" name="Left Arrow 10"/>
          <p:cNvSpPr/>
          <p:nvPr/>
        </p:nvSpPr>
        <p:spPr>
          <a:xfrm>
            <a:off x="5433848" y="2184089"/>
            <a:ext cx="1355835" cy="14903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68682" y="4761797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flow of the process</a:t>
            </a:r>
            <a:endParaRPr lang="en-US" dirty="0"/>
          </a:p>
        </p:txBody>
      </p:sp>
      <p:sp>
        <p:nvSpPr>
          <p:cNvPr id="13" name="Left Arrow 12"/>
          <p:cNvSpPr/>
          <p:nvPr/>
        </p:nvSpPr>
        <p:spPr>
          <a:xfrm rot="10800000">
            <a:off x="2797502" y="5137092"/>
            <a:ext cx="1355835" cy="14903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0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Uses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5300" y="1247775"/>
            <a:ext cx="5295900" cy="4878388"/>
          </a:xfrm>
        </p:spPr>
        <p:txBody>
          <a:bodyPr/>
          <a:lstStyle/>
          <a:p>
            <a:r>
              <a:rPr lang="en-US" dirty="0" smtClean="0"/>
              <a:t>Study </a:t>
            </a:r>
            <a:r>
              <a:rPr lang="en-US" dirty="0"/>
              <a:t>the eye movements for </a:t>
            </a:r>
            <a:r>
              <a:rPr lang="en-US" dirty="0" smtClean="0"/>
              <a:t>reading foreign language subtitles</a:t>
            </a:r>
          </a:p>
          <a:p>
            <a:pPr lvl="1"/>
            <a:r>
              <a:rPr lang="en-US" dirty="0" smtClean="0"/>
              <a:t>Which words are enough to convey meaning?</a:t>
            </a:r>
          </a:p>
          <a:p>
            <a:pPr lvl="1"/>
            <a:r>
              <a:rPr lang="en-US" dirty="0" smtClean="0"/>
              <a:t>Which [wrong] words cause confusion?</a:t>
            </a:r>
          </a:p>
          <a:p>
            <a:pPr lvl="1"/>
            <a:r>
              <a:rPr lang="en-US" dirty="0" smtClean="0"/>
              <a:t>Can benefit Speech Translation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Study </a:t>
            </a:r>
            <a:r>
              <a:rPr lang="en-US" dirty="0"/>
              <a:t>the reading strategies of Arabic L2 learners</a:t>
            </a:r>
          </a:p>
          <a:p>
            <a:pPr lvl="1"/>
            <a:r>
              <a:rPr lang="en-US" dirty="0"/>
              <a:t>to adapt the TII Language Center </a:t>
            </a:r>
            <a:r>
              <a:rPr lang="en-US" dirty="0" smtClean="0"/>
              <a:t>programs</a:t>
            </a:r>
            <a:endParaRPr lang="en-US" dirty="0"/>
          </a:p>
          <a:p>
            <a:r>
              <a:rPr lang="en-US" dirty="0">
                <a:solidFill>
                  <a:srgbClr val="C50000"/>
                </a:solidFill>
              </a:rPr>
              <a:t>[ Insert your ideas here]</a:t>
            </a:r>
          </a:p>
          <a:p>
            <a:pPr lvl="1"/>
            <a:r>
              <a:rPr lang="en-US" dirty="0" smtClean="0"/>
              <a:t>We want to collaborate with you!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C9C39-5B49-424E-BAE6-BDBB1F5C6605}" type="slidenum">
              <a:rPr lang="en-US" altLang="en-US" smtClean="0"/>
              <a:pPr/>
              <a:t>83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0590" y="1819174"/>
            <a:ext cx="4058613" cy="29991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44461" y="3915649"/>
            <a:ext cx="4058613" cy="58385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0531" tIns="45265" rIns="90531" bIns="45265">
            <a:spAutoFit/>
          </a:bodyPr>
          <a:lstStyle/>
          <a:p>
            <a:pPr algn="just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total will be </a:t>
            </a:r>
            <a:r>
              <a:rPr lang="en-US" sz="1600" dirty="0">
                <a:solidFill>
                  <a:srgbClr val="FFEEA1"/>
                </a:solidFill>
              </a:rPr>
              <a:t>spent </a:t>
            </a:r>
            <a:r>
              <a:rPr lang="en-US" sz="1600" dirty="0">
                <a:solidFill>
                  <a:srgbClr val="7F7F7F"/>
                </a:solidFill>
              </a:rPr>
              <a:t>on </a:t>
            </a:r>
            <a:r>
              <a:rPr lang="en-US" sz="1600" dirty="0">
                <a:solidFill>
                  <a:srgbClr val="FFEEA1"/>
                </a:solidFill>
              </a:rPr>
              <a:t>education</a:t>
            </a:r>
            <a:r>
              <a:rPr lang="en-US" sz="1600" dirty="0">
                <a:solidFill>
                  <a:srgbClr val="FFC000"/>
                </a:solidFill>
              </a:rPr>
              <a:t> </a:t>
            </a:r>
            <a:r>
              <a:rPr lang="en-US" sz="1600" dirty="0">
                <a:solidFill>
                  <a:srgbClr val="7F7F7F"/>
                </a:solidFill>
              </a:rPr>
              <a:t>by the year </a:t>
            </a:r>
            <a:r>
              <a:rPr lang="en-US" sz="1600" dirty="0">
                <a:solidFill>
                  <a:srgbClr val="FFEEA1"/>
                </a:solidFill>
              </a:rPr>
              <a:t>2025</a:t>
            </a:r>
            <a:r>
              <a:rPr lang="en-US" sz="1600" dirty="0">
                <a:solidFill>
                  <a:srgbClr val="FFC000"/>
                </a:solidFill>
              </a:rPr>
              <a:t> </a:t>
            </a:r>
            <a:r>
              <a:rPr lang="en-US" sz="1600" dirty="0">
                <a:solidFill>
                  <a:srgbClr val="7F7F7F"/>
                </a:solidFill>
              </a:rPr>
              <a:t>will go beyond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600" dirty="0">
                <a:solidFill>
                  <a:srgbClr val="FFEEA1"/>
                </a:solidFill>
              </a:rPr>
              <a:t>41 billion dollars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94886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Application: Meeting Translation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582613" y="1163638"/>
            <a:ext cx="9323387" cy="650875"/>
          </a:xfrm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dirty="0" smtClean="0"/>
              <a:t>Objective: real-time, low-latency translation</a:t>
            </a:r>
          </a:p>
          <a:p>
            <a:pPr>
              <a:buFont typeface="Wingdings" charset="0"/>
              <a:buChar char="§"/>
              <a:defRPr/>
            </a:pPr>
            <a:r>
              <a:rPr lang="en-US" dirty="0" smtClean="0"/>
              <a:t>Flexible architecture based on cutting-edge technology</a:t>
            </a:r>
            <a:endParaRPr lang="en-US" dirty="0"/>
          </a:p>
        </p:txBody>
      </p:sp>
      <p:pic>
        <p:nvPicPr>
          <p:cNvPr id="112643" name="Picture 1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1038" y="2163763"/>
            <a:ext cx="1846262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963" y="2708275"/>
            <a:ext cx="7332662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14" descr="HTML5_Logo_51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9700" y="1262063"/>
            <a:ext cx="8763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280" y="2229715"/>
            <a:ext cx="6282130" cy="4134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1804043" y="174625"/>
            <a:ext cx="7591413" cy="895350"/>
          </a:xfrm>
        </p:spPr>
        <p:txBody>
          <a:bodyPr/>
          <a:lstStyle/>
          <a:p>
            <a:r>
              <a:rPr lang="en-US" dirty="0">
                <a:latin typeface="Calibri" charset="0"/>
                <a:ea typeface="MS PGothic" charset="0"/>
              </a:rPr>
              <a:t>Bridging Language Barriers in Health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0229" y="4722284"/>
            <a:ext cx="6175771" cy="1996016"/>
          </a:xfrm>
        </p:spPr>
        <p:txBody>
          <a:bodyPr/>
          <a:lstStyle/>
          <a:p>
            <a:pPr marL="210476" indent="-210476">
              <a:defRPr/>
            </a:pPr>
            <a:r>
              <a:rPr lang="en-US" sz="2000" dirty="0"/>
              <a:t>WCMC-Q  identified language gap in hospitals</a:t>
            </a:r>
          </a:p>
          <a:p>
            <a:pPr marL="210476" indent="-210476">
              <a:defRPr/>
            </a:pPr>
            <a:r>
              <a:rPr lang="en-US" sz="2000" dirty="0"/>
              <a:t>Offer training program for medical interpretation</a:t>
            </a:r>
          </a:p>
          <a:p>
            <a:pPr marL="210476" indent="-210476">
              <a:defRPr/>
            </a:pPr>
            <a:r>
              <a:rPr lang="en-US" sz="2000" dirty="0"/>
              <a:t>Can technology help?</a:t>
            </a:r>
          </a:p>
          <a:p>
            <a:pPr marL="210476" indent="-210476">
              <a:defRPr/>
            </a:pPr>
            <a:r>
              <a:rPr lang="en-US" sz="2000" dirty="0" smtClean="0"/>
              <a:t>Our answer</a:t>
            </a:r>
            <a:r>
              <a:rPr lang="en-US" sz="2000" dirty="0"/>
              <a:t>: </a:t>
            </a:r>
            <a:r>
              <a:rPr lang="en-US" sz="2000" dirty="0" smtClean="0"/>
              <a:t>Yes!</a:t>
            </a:r>
          </a:p>
          <a:p>
            <a:pPr marL="210476" indent="-210476">
              <a:defRPr/>
            </a:pPr>
            <a:r>
              <a:rPr lang="en-US" sz="2000" dirty="0" smtClean="0"/>
              <a:t>What do you think?</a:t>
            </a:r>
            <a:endParaRPr lang="en-US" sz="2000" dirty="0"/>
          </a:p>
          <a:p>
            <a:pPr>
              <a:defRPr/>
            </a:pPr>
            <a:endParaRPr lang="en-US" sz="2000" dirty="0"/>
          </a:p>
        </p:txBody>
      </p:sp>
      <p:pic>
        <p:nvPicPr>
          <p:cNvPr id="4" name="Picture 6" descr="Med_Interpretations LR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645" y="1090084"/>
            <a:ext cx="3246967" cy="565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4363113" y="1219201"/>
          <a:ext cx="3840294" cy="3401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8098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5" grpId="0">
        <p:bldAsOne/>
      </p:bldGraphic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Statistical Machine Translation learns how to produce </a:t>
            </a:r>
            <a:r>
              <a:rPr lang="en-US" b="1" dirty="0" smtClean="0"/>
              <a:t>optimal translations</a:t>
            </a:r>
            <a:r>
              <a:rPr lang="en-US" dirty="0" smtClean="0"/>
              <a:t> from large amounts of translations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b="1" dirty="0" smtClean="0"/>
              <a:t>industry is changing</a:t>
            </a:r>
            <a:r>
              <a:rPr lang="en-US" dirty="0" smtClean="0"/>
              <a:t> the way they use MT to produce translations</a:t>
            </a:r>
          </a:p>
          <a:p>
            <a:endParaRPr lang="en-US" dirty="0" smtClean="0"/>
          </a:p>
          <a:p>
            <a:r>
              <a:rPr lang="en-US" dirty="0" smtClean="0"/>
              <a:t>Translators and MT systems can </a:t>
            </a:r>
            <a:r>
              <a:rPr lang="en-US" b="1" dirty="0" smtClean="0"/>
              <a:t>work together </a:t>
            </a:r>
            <a:r>
              <a:rPr lang="en-US" dirty="0" smtClean="0"/>
              <a:t>and benefit from each other</a:t>
            </a:r>
          </a:p>
          <a:p>
            <a:endParaRPr lang="en-US" dirty="0"/>
          </a:p>
          <a:p>
            <a:r>
              <a:rPr lang="en-US" dirty="0" smtClean="0"/>
              <a:t> At QCRI we are </a:t>
            </a:r>
            <a:r>
              <a:rPr lang="en-US" b="1" dirty="0" smtClean="0"/>
              <a:t>focusing</a:t>
            </a:r>
            <a:r>
              <a:rPr lang="en-US" dirty="0" smtClean="0"/>
              <a:t> on Multilingual Language Processing, and have plenty of opportunities for </a:t>
            </a:r>
            <a:r>
              <a:rPr lang="en-US" b="1" dirty="0" smtClean="0"/>
              <a:t>collaboration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1034" y="6126163"/>
            <a:ext cx="2311400" cy="476250"/>
          </a:xfrm>
        </p:spPr>
        <p:txBody>
          <a:bodyPr/>
          <a:lstStyle/>
          <a:p>
            <a:fld id="{BBEB1656-05FC-3447-A74D-4CE0F26BDF75}" type="datetime1">
              <a:rPr lang="en-US" altLang="en-US" smtClean="0"/>
              <a:pPr/>
              <a:t>4/9/15</a:t>
            </a:fld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99300" y="6160030"/>
            <a:ext cx="2311400" cy="476250"/>
          </a:xfrm>
        </p:spPr>
        <p:txBody>
          <a:bodyPr/>
          <a:lstStyle/>
          <a:p>
            <a:fld id="{E06BE8ED-2B3E-274D-BD80-69F5815CB662}" type="slidenum">
              <a:rPr lang="en-US" altLang="en-US" smtClean="0"/>
              <a:pPr/>
              <a:t>86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3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BC72866-65A8-FE44-8B70-A113F8EAB984}" type="slidenum">
              <a:rPr lang="en-US" altLang="en-US" sz="1400"/>
              <a:pPr/>
              <a:t>87</a:t>
            </a:fld>
            <a:endParaRPr lang="en-US" altLang="en-US" sz="1400"/>
          </a:p>
        </p:txBody>
      </p:sp>
      <p:sp>
        <p:nvSpPr>
          <p:cNvPr id="139268" name="Rectangle 4"/>
          <p:cNvSpPr>
            <a:spLocks noGrp="1" noChangeArrowheads="1"/>
          </p:cNvSpPr>
          <p:nvPr>
            <p:ph type="title"/>
          </p:nvPr>
        </p:nvSpPr>
        <p:spPr>
          <a:xfrm>
            <a:off x="2841625" y="22225"/>
            <a:ext cx="6569075" cy="89535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C50000"/>
                </a:solidFill>
              </a:rPr>
              <a:t>QCRI Hot summer – Cool Research</a:t>
            </a:r>
            <a:br>
              <a:rPr lang="en-US" dirty="0" smtClean="0">
                <a:solidFill>
                  <a:srgbClr val="C50000"/>
                </a:solidFill>
              </a:rPr>
            </a:br>
            <a:r>
              <a:rPr lang="en-US" dirty="0" smtClean="0">
                <a:solidFill>
                  <a:srgbClr val="C50000"/>
                </a:solidFill>
              </a:rPr>
              <a:t>Summer Internship Program</a:t>
            </a:r>
            <a:endParaRPr lang="en-US" dirty="0">
              <a:solidFill>
                <a:srgbClr val="C50000"/>
              </a:solidFill>
            </a:endParaRPr>
          </a:p>
        </p:txBody>
      </p:sp>
      <p:sp>
        <p:nvSpPr>
          <p:cNvPr id="1392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95300" y="1247775"/>
            <a:ext cx="9017000" cy="5368926"/>
          </a:xfrm>
          <a:ln>
            <a:noFill/>
          </a:ln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000" dirty="0" smtClean="0"/>
              <a:t>Runs for </a:t>
            </a:r>
            <a:r>
              <a:rPr lang="en-US" sz="2000" dirty="0"/>
              <a:t>8 weeks from May 10, 2015 to July 2, 2015. </a:t>
            </a:r>
            <a:endParaRPr lang="en-US" sz="2000" dirty="0" smtClean="0"/>
          </a:p>
          <a:p>
            <a:r>
              <a:rPr lang="en-US" sz="2000" dirty="0"/>
              <a:t>Application start date:  March 29, 2015</a:t>
            </a:r>
          </a:p>
          <a:p>
            <a:r>
              <a:rPr lang="en-US" sz="2000" dirty="0"/>
              <a:t>Application end date:  April 5, </a:t>
            </a:r>
            <a:r>
              <a:rPr lang="en-US" sz="2000" dirty="0" smtClean="0"/>
              <a:t>2015</a:t>
            </a:r>
          </a:p>
          <a:p>
            <a:r>
              <a:rPr lang="en-US" sz="2000" dirty="0" smtClean="0"/>
              <a:t>Two summer internships for translators/interpreters: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dirty="0" smtClean="0"/>
              <a:t>Medical translation for doctor-patient communication in Qatar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dirty="0" smtClean="0"/>
              <a:t>Teach me Arabic! </a:t>
            </a:r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smtClean="0"/>
              <a:t>For </a:t>
            </a:r>
            <a:r>
              <a:rPr lang="en-US" sz="2000" b="1" dirty="0"/>
              <a:t>more information: </a:t>
            </a:r>
            <a:endParaRPr lang="en-US" sz="2000" b="1" dirty="0" smtClean="0"/>
          </a:p>
          <a:p>
            <a:pPr marL="0" indent="0">
              <a:buNone/>
            </a:pPr>
            <a:endParaRPr lang="x-none" sz="1800" dirty="0" smtClean="0">
              <a:solidFill>
                <a:srgbClr val="7B7B68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7B7B68"/>
                </a:solidFill>
              </a:rPr>
              <a:t>http</a:t>
            </a:r>
            <a:r>
              <a:rPr lang="en-US" sz="1800" dirty="0">
                <a:solidFill>
                  <a:srgbClr val="7B7B68"/>
                </a:solidFill>
              </a:rPr>
              <a:t>://</a:t>
            </a:r>
            <a:r>
              <a:rPr lang="en-US" sz="1800" dirty="0" err="1">
                <a:solidFill>
                  <a:srgbClr val="7B7B68"/>
                </a:solidFill>
              </a:rPr>
              <a:t>www.qcri.com</a:t>
            </a:r>
            <a:r>
              <a:rPr lang="en-US" sz="1800" dirty="0">
                <a:solidFill>
                  <a:srgbClr val="7B7B68"/>
                </a:solidFill>
              </a:rPr>
              <a:t>/join-us/intern-with-us/summer-internships</a:t>
            </a:r>
          </a:p>
          <a:p>
            <a:pPr marL="0" indent="0">
              <a:buNone/>
            </a:pPr>
            <a:r>
              <a:rPr lang="en-US" sz="2000" dirty="0" smtClean="0"/>
              <a:t>Contact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Dr. Irina Temnikova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at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itemnikova@qf.org.qa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charset="0"/>
              <a:buChar char="§"/>
              <a:defRPr/>
            </a:pPr>
            <a:endParaRPr lang="en-US" dirty="0"/>
          </a:p>
        </p:txBody>
      </p:sp>
      <p:pic>
        <p:nvPicPr>
          <p:cNvPr id="6" name="Shape 43"/>
          <p:cNvPicPr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7000" y="3171189"/>
            <a:ext cx="2933700" cy="1492886"/>
          </a:xfrm>
          <a:prstGeom prst="rect">
            <a:avLst/>
          </a:prstGeom>
          <a:noFill/>
          <a:ln>
            <a:solidFill>
              <a:srgbClr val="EAAB63"/>
            </a:solidFill>
          </a:ln>
        </p:spPr>
      </p:pic>
      <p:pic>
        <p:nvPicPr>
          <p:cNvPr id="7" name="Shape 41"/>
          <p:cNvPicPr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1448" y="3171189"/>
            <a:ext cx="2359660" cy="19145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78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 for listening!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1656-05FC-3447-A74D-4CE0F26BDF75}" type="datetime1">
              <a:rPr lang="en-US" altLang="en-US" smtClean="0"/>
              <a:pPr/>
              <a:t>4/9/15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E8ED-2B3E-274D-BD80-69F5815CB662}" type="slidenum">
              <a:rPr lang="en-US" altLang="en-US" smtClean="0"/>
              <a:pPr/>
              <a:t>88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864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Running for Charity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Charity ‘Hope for Children’</a:t>
            </a:r>
          </a:p>
          <a:p>
            <a:pPr lvl="1"/>
            <a:r>
              <a:rPr lang="en-US" dirty="0" smtClean="0"/>
              <a:t>Works in countries </a:t>
            </a:r>
            <a:r>
              <a:rPr lang="en-US" dirty="0"/>
              <a:t>like Ghana, Kenya, </a:t>
            </a:r>
            <a:r>
              <a:rPr lang="en-US" dirty="0" smtClean="0"/>
              <a:t>Tanzania</a:t>
            </a:r>
          </a:p>
          <a:p>
            <a:pPr lvl="1"/>
            <a:r>
              <a:rPr lang="en-US" dirty="0" smtClean="0"/>
              <a:t>Improve </a:t>
            </a:r>
            <a:r>
              <a:rPr lang="en-US" dirty="0"/>
              <a:t>the welfare of children, provide education,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fight </a:t>
            </a:r>
            <a:r>
              <a:rPr lang="en-US" dirty="0"/>
              <a:t>trafficking </a:t>
            </a:r>
            <a:endParaRPr lang="en-US" dirty="0" smtClean="0"/>
          </a:p>
          <a:p>
            <a:pPr lvl="4"/>
            <a:endParaRPr lang="en-US" dirty="0" smtClean="0"/>
          </a:p>
          <a:p>
            <a:r>
              <a:rPr lang="en-US" dirty="0" smtClean="0"/>
              <a:t>The run:  Marathon des Sables</a:t>
            </a:r>
          </a:p>
          <a:p>
            <a:pPr lvl="1"/>
            <a:r>
              <a:rPr lang="en-US" dirty="0" smtClean="0"/>
              <a:t>In desert of Morocco, 5</a:t>
            </a:r>
            <a:r>
              <a:rPr lang="en-US" baseline="30000" dirty="0" smtClean="0"/>
              <a:t>th</a:t>
            </a:r>
            <a:r>
              <a:rPr lang="en-US" dirty="0" smtClean="0"/>
              <a:t>-11</a:t>
            </a:r>
            <a:r>
              <a:rPr lang="en-US" baseline="30000" dirty="0" smtClean="0"/>
              <a:t>th</a:t>
            </a:r>
            <a:r>
              <a:rPr lang="en-US" dirty="0" smtClean="0"/>
              <a:t> April</a:t>
            </a:r>
          </a:p>
          <a:p>
            <a:pPr lvl="1"/>
            <a:r>
              <a:rPr lang="en-US" dirty="0" smtClean="0"/>
              <a:t>6 stages, total of 260km, longest stage 90km</a:t>
            </a:r>
          </a:p>
          <a:p>
            <a:pPr lvl="1"/>
            <a:r>
              <a:rPr lang="en-US" dirty="0" smtClean="0"/>
              <a:t>Runners need to carry food, sleeping bag,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4"/>
            <a:endParaRPr lang="en-US" dirty="0"/>
          </a:p>
          <a:p>
            <a:r>
              <a:rPr lang="en-US" dirty="0" smtClean="0"/>
              <a:t>Final long training run</a:t>
            </a:r>
          </a:p>
          <a:p>
            <a:pPr lvl="1"/>
            <a:r>
              <a:rPr lang="en-US" dirty="0" smtClean="0"/>
              <a:t>Friday, QF Clubhouse to </a:t>
            </a:r>
            <a:r>
              <a:rPr lang="en-US" dirty="0" err="1" smtClean="0"/>
              <a:t>Zekreet</a:t>
            </a:r>
            <a:r>
              <a:rPr lang="en-US" dirty="0" smtClean="0"/>
              <a:t> (65km)</a:t>
            </a:r>
          </a:p>
          <a:p>
            <a:pPr lvl="3"/>
            <a:endParaRPr lang="en-US" sz="1200" dirty="0" smtClean="0"/>
          </a:p>
          <a:p>
            <a:r>
              <a:rPr lang="en-US" dirty="0" smtClean="0"/>
              <a:t>https</a:t>
            </a:r>
            <a:r>
              <a:rPr lang="en-US" dirty="0"/>
              <a:t>://2015mds.everydayhero.com/</a:t>
            </a:r>
            <a:r>
              <a:rPr lang="en-US" dirty="0" err="1"/>
              <a:t>uk</a:t>
            </a:r>
            <a:r>
              <a:rPr lang="en-US" dirty="0"/>
              <a:t>/</a:t>
            </a:r>
            <a:r>
              <a:rPr lang="en-US" dirty="0" err="1"/>
              <a:t>stephan-vogel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1656-05FC-3447-A74D-4CE0F26BDF75}" type="datetime1">
              <a:rPr lang="en-US" altLang="en-US" smtClean="0"/>
              <a:pPr/>
              <a:t>4/9/15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E8ED-2B3E-274D-BD80-69F5815CB662}" type="slidenum">
              <a:rPr lang="en-US" altLang="en-US" smtClean="0"/>
              <a:pPr/>
              <a:t>89</a:t>
            </a:fld>
            <a:endParaRPr lang="en-US" alt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933" y="1146177"/>
            <a:ext cx="2309706" cy="17324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166" y="3014134"/>
            <a:ext cx="2593339" cy="1977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562" y="5042732"/>
            <a:ext cx="1507067" cy="150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30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 in a nutshell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I: Back to basics…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57D99-D8A0-6F4C-9DEA-E9907BF5538E}" type="datetime1">
              <a:rPr lang="en-US" altLang="en-US" smtClean="0"/>
              <a:pPr/>
              <a:t>4/9/15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3AE0E-101D-B94F-B38F-7ACE636197BE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09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B7B5DC5-43F5-C042-B1B3-8E78B3EDFEDC}" type="datetime1">
              <a:rPr lang="en-US" altLang="en-US" sz="1400"/>
              <a:pPr/>
              <a:t>4/9/15</a:t>
            </a:fld>
            <a:endParaRPr lang="en-US" altLang="en-US" sz="140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2DEC309-D9A3-8C48-BEAA-936DC650E040}" type="slidenum">
              <a:rPr lang="en-US" altLang="en-US" sz="1400"/>
              <a:pPr/>
              <a:t>91</a:t>
            </a:fld>
            <a:endParaRPr lang="en-US" altLang="en-US" sz="1400"/>
          </a:p>
        </p:txBody>
      </p:sp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Machine Translation Approaches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247775"/>
            <a:ext cx="4319588" cy="2536825"/>
          </a:xfrm>
        </p:spPr>
        <p:txBody>
          <a:bodyPr/>
          <a:lstStyle/>
          <a:p>
            <a:pPr eaLnBrk="1" hangingPunct="1"/>
            <a:r>
              <a:rPr lang="de-DE" altLang="en-US" sz="2200"/>
              <a:t>Grammar-based</a:t>
            </a:r>
          </a:p>
          <a:p>
            <a:pPr lvl="1" eaLnBrk="1" hangingPunct="1"/>
            <a:r>
              <a:rPr lang="de-DE" altLang="en-US"/>
              <a:t>Interlingua-based</a:t>
            </a:r>
          </a:p>
          <a:p>
            <a:pPr lvl="1" eaLnBrk="1" hangingPunct="1"/>
            <a:r>
              <a:rPr lang="de-DE" altLang="en-US"/>
              <a:t>Transfer-based</a:t>
            </a:r>
          </a:p>
          <a:p>
            <a:pPr eaLnBrk="1" hangingPunct="1"/>
            <a:r>
              <a:rPr lang="de-DE" altLang="en-US" sz="2200"/>
              <a:t>Direct</a:t>
            </a:r>
          </a:p>
          <a:p>
            <a:pPr lvl="1" eaLnBrk="1" hangingPunct="1"/>
            <a:r>
              <a:rPr lang="de-DE" altLang="en-US"/>
              <a:t>Example-based</a:t>
            </a:r>
          </a:p>
          <a:p>
            <a:pPr lvl="1" eaLnBrk="1" hangingPunct="1"/>
            <a:r>
              <a:rPr lang="de-DE" altLang="en-US"/>
              <a:t>Statistical</a:t>
            </a:r>
            <a:endParaRPr lang="en-US" altLang="en-US" sz="1800"/>
          </a:p>
        </p:txBody>
      </p:sp>
      <p:pic>
        <p:nvPicPr>
          <p:cNvPr id="165892" name="Picture 4" descr="TranslationGraph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7575" y="1069975"/>
            <a:ext cx="5426075" cy="46863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784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Statistical MT</a:t>
            </a:r>
            <a:endParaRPr lang="en-US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67661788"/>
              </p:ext>
            </p:extLst>
          </p:nvPr>
        </p:nvGraphicFramePr>
        <p:xfrm>
          <a:off x="495300" y="1247775"/>
          <a:ext cx="4381500" cy="4878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/>
              <a:t>Started in 80’s (IBM </a:t>
            </a:r>
            <a:r>
              <a:rPr lang="en-US" sz="2000" dirty="0" err="1"/>
              <a:t>Candide</a:t>
            </a:r>
            <a:r>
              <a:rPr lang="en-US" sz="2000" dirty="0"/>
              <a:t>).</a:t>
            </a:r>
          </a:p>
          <a:p>
            <a:r>
              <a:rPr lang="en-US" sz="2000" dirty="0"/>
              <a:t>Statistical Analysis of bilingual texts.</a:t>
            </a:r>
          </a:p>
          <a:p>
            <a:r>
              <a:rPr lang="en-US" sz="2000" dirty="0"/>
              <a:t>Not bound to source/target language.</a:t>
            </a:r>
          </a:p>
          <a:p>
            <a:r>
              <a:rPr lang="en-US" sz="2000" dirty="0"/>
              <a:t>Has proven to be very eﬀective.</a:t>
            </a:r>
          </a:p>
          <a:p>
            <a:pPr lvl="1"/>
            <a:r>
              <a:rPr lang="en-US" sz="1800" dirty="0"/>
              <a:t>As long as we have enough training data</a:t>
            </a:r>
            <a:r>
              <a:rPr lang="en-US" sz="2000" dirty="0"/>
              <a:t>.</a:t>
            </a:r>
          </a:p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436327" y="2249424"/>
            <a:ext cx="3762102" cy="4325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rgbClr val="561515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rgbClr val="561515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32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62"/>
    </mc:Choice>
    <mc:Fallback xmlns="">
      <p:transition spd="slow" advTm="41262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e Placeholder 4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DB4A24A-1CA9-2D4E-A6F6-BD39C4D6E052}" type="datetime1">
              <a:rPr lang="en-US" altLang="en-US" sz="1400"/>
              <a:pPr/>
              <a:t>4/9/15</a:t>
            </a:fld>
            <a:endParaRPr lang="en-US" altLang="en-US" sz="1400"/>
          </a:p>
        </p:txBody>
      </p:sp>
      <p:sp>
        <p:nvSpPr>
          <p:cNvPr id="23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84F27C9-706B-D848-A30D-6826624B344E}" type="slidenum">
              <a:rPr lang="en-US" altLang="en-US" sz="1400"/>
              <a:pPr/>
              <a:t>93</a:t>
            </a:fld>
            <a:endParaRPr lang="en-US" altLang="en-US" sz="1400"/>
          </a:p>
        </p:txBody>
      </p:sp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Statistical versus Grammar-Based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066800"/>
            <a:ext cx="8502650" cy="5181600"/>
          </a:xfrm>
        </p:spPr>
        <p:txBody>
          <a:bodyPr/>
          <a:lstStyle/>
          <a:p>
            <a:pPr eaLnBrk="1" hangingPunct="1"/>
            <a:r>
              <a:rPr lang="en-US" altLang="en-US" sz="2000"/>
              <a:t>Often statistical and grammar-based MT are seen as alternatives, even opposing approaches – wrong !!!</a:t>
            </a:r>
          </a:p>
          <a:p>
            <a:pPr lvl="4" eaLnBrk="1" hangingPunct="1"/>
            <a:endParaRPr lang="en-US" altLang="en-US" sz="900"/>
          </a:p>
          <a:p>
            <a:pPr eaLnBrk="1" hangingPunct="1"/>
            <a:r>
              <a:rPr lang="en-US" altLang="en-US" sz="2000"/>
              <a:t>Dichotomies are:</a:t>
            </a:r>
          </a:p>
          <a:p>
            <a:pPr lvl="1" eaLnBrk="1" hangingPunct="1"/>
            <a:r>
              <a:rPr lang="en-US" altLang="en-US" sz="1800"/>
              <a:t>Use probabilities  ||  everything is equally likely, yes/no decision</a:t>
            </a:r>
          </a:p>
          <a:p>
            <a:pPr lvl="1" eaLnBrk="1" hangingPunct="1"/>
            <a:r>
              <a:rPr lang="en-US" altLang="en-US" sz="1800"/>
              <a:t>Rich (deep) structure  ||  no or only flat structure</a:t>
            </a:r>
          </a:p>
          <a:p>
            <a:pPr lvl="4" eaLnBrk="1" hangingPunct="1"/>
            <a:endParaRPr lang="en-US" altLang="en-US" sz="900"/>
          </a:p>
          <a:p>
            <a:pPr eaLnBrk="1" hangingPunct="1"/>
            <a:r>
              <a:rPr lang="en-US" altLang="en-US" sz="2000"/>
              <a:t>Both dimensions are continuous</a:t>
            </a:r>
          </a:p>
          <a:p>
            <a:pPr lvl="4" eaLnBrk="1" hangingPunct="1"/>
            <a:endParaRPr lang="en-US" altLang="en-US" sz="900"/>
          </a:p>
          <a:p>
            <a:pPr eaLnBrk="1" hangingPunct="1"/>
            <a:r>
              <a:rPr lang="en-US" altLang="en-US" sz="2000"/>
              <a:t>Goal: structurally rich probabilistic models</a:t>
            </a:r>
          </a:p>
        </p:txBody>
      </p:sp>
      <p:graphicFrame>
        <p:nvGraphicFramePr>
          <p:cNvPr id="166916" name="Group 4"/>
          <p:cNvGraphicFramePr>
            <a:graphicFrameLocks noGrp="1"/>
          </p:cNvGraphicFramePr>
          <p:nvPr>
            <p:ph sz="half" idx="2"/>
          </p:nvPr>
        </p:nvGraphicFramePr>
        <p:xfrm>
          <a:off x="3354388" y="4235450"/>
          <a:ext cx="3467100" cy="1720061"/>
        </p:xfrm>
        <a:graphic>
          <a:graphicData uri="http://schemas.openxmlformats.org/drawingml/2006/table">
            <a:tbl>
              <a:tblPr/>
              <a:tblGrid>
                <a:gridCol w="1155700"/>
                <a:gridCol w="1292225"/>
                <a:gridCol w="1019175"/>
              </a:tblGrid>
              <a:tr h="5127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No Probs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Probs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Flat Structure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EBMT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SMT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0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Deep Structure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XFER,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Interlingua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Holy Grail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680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Stephan Vogel - Machine Translation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3850115-0EF7-2142-8D9B-56E1D5E5DFF5}" type="slidenum">
              <a:rPr lang="en-US" altLang="en-US" sz="1400"/>
              <a:pPr/>
              <a:t>94</a:t>
            </a:fld>
            <a:endParaRPr lang="en-US" altLang="en-US" sz="1400"/>
          </a:p>
        </p:txBody>
      </p:sp>
      <p:pic>
        <p:nvPicPr>
          <p:cNvPr id="50179" name="Picture 2" descr="TranslationBayesArchitectureJun9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444" r="5293" b="18703"/>
          <a:stretch>
            <a:fillRect/>
          </a:stretch>
        </p:blipFill>
        <p:spPr bwMode="auto">
          <a:xfrm>
            <a:off x="165100" y="1492250"/>
            <a:ext cx="625792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chemeClr val="folHlink"/>
                    </a:gs>
                    <a:gs pos="100000">
                      <a:schemeClr val="folHlink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>
          <a:xfrm>
            <a:off x="439738" y="228600"/>
            <a:ext cx="8420100" cy="5334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74746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de-DE"/>
              <a:t>SMT Architecture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4403725" y="2744788"/>
            <a:ext cx="32543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2000">
                <a:latin typeface="Tahoma" charset="0"/>
              </a:rPr>
              <a:t>p(e) – language model</a:t>
            </a:r>
          </a:p>
          <a:p>
            <a:pPr eaLnBrk="1" hangingPunct="1"/>
            <a:r>
              <a:rPr lang="de-DE" altLang="en-US" sz="2000">
                <a:latin typeface="Tahoma" charset="0"/>
              </a:rPr>
              <a:t>p(f | e) – translation model</a:t>
            </a:r>
          </a:p>
        </p:txBody>
      </p:sp>
    </p:spTree>
    <p:extLst>
      <p:ext uri="{BB962C8B-B14F-4D97-AF65-F5344CB8AC3E}">
        <p14:creationId xmlns:p14="http://schemas.microsoft.com/office/powerpoint/2010/main" val="378325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Date Placeholder 4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CAC44D9-AB0A-3649-8A2A-F10344EBBE06}" type="datetime1">
              <a:rPr lang="en-US" altLang="en-US" sz="1400"/>
              <a:pPr/>
              <a:t>4/9/15</a:t>
            </a:fld>
            <a:endParaRPr lang="en-US" altLang="en-US" sz="1400"/>
          </a:p>
        </p:txBody>
      </p:sp>
      <p:sp>
        <p:nvSpPr>
          <p:cNvPr id="124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8DBEEE0-7BD5-4B4D-A9F4-C165DD9F4BA9}" type="slidenum">
              <a:rPr lang="en-US" altLang="en-US" sz="1400"/>
              <a:pPr/>
              <a:t>95</a:t>
            </a:fld>
            <a:endParaRPr lang="en-US" altLang="en-US" sz="1400"/>
          </a:p>
        </p:txBody>
      </p:sp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641600" y="174625"/>
            <a:ext cx="6769100" cy="89535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Automatic Generation of Word Alignment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371600"/>
            <a:ext cx="9245600" cy="2266950"/>
          </a:xfrm>
        </p:spPr>
        <p:txBody>
          <a:bodyPr/>
          <a:lstStyle/>
          <a:p>
            <a:pPr eaLnBrk="1" hangingPunct="1"/>
            <a:endParaRPr lang="en-US" altLang="en-US" sz="2000"/>
          </a:p>
          <a:p>
            <a:pPr eaLnBrk="1" hangingPunct="1"/>
            <a:endParaRPr lang="en-US" altLang="en-US" sz="2000"/>
          </a:p>
        </p:txBody>
      </p:sp>
      <p:sp>
        <p:nvSpPr>
          <p:cNvPr id="197636" name="Line 4"/>
          <p:cNvSpPr>
            <a:spLocks noChangeShapeType="1"/>
          </p:cNvSpPr>
          <p:nvPr/>
        </p:nvSpPr>
        <p:spPr bwMode="auto">
          <a:xfrm flipV="1">
            <a:off x="1489075" y="1463675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7637" name="Line 5"/>
          <p:cNvSpPr>
            <a:spLocks noChangeShapeType="1"/>
          </p:cNvSpPr>
          <p:nvPr/>
        </p:nvSpPr>
        <p:spPr bwMode="auto">
          <a:xfrm>
            <a:off x="1489075" y="5708650"/>
            <a:ext cx="7099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7638" name="Oval 6"/>
          <p:cNvSpPr>
            <a:spLocks noChangeArrowheads="1"/>
          </p:cNvSpPr>
          <p:nvPr/>
        </p:nvSpPr>
        <p:spPr bwMode="auto">
          <a:xfrm>
            <a:off x="1654175" y="5395913"/>
            <a:ext cx="198438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39" name="Oval 7"/>
          <p:cNvSpPr>
            <a:spLocks noChangeArrowheads="1"/>
          </p:cNvSpPr>
          <p:nvPr/>
        </p:nvSpPr>
        <p:spPr bwMode="auto">
          <a:xfrm>
            <a:off x="2149475" y="4968875"/>
            <a:ext cx="198438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40" name="Oval 8"/>
          <p:cNvSpPr>
            <a:spLocks noChangeArrowheads="1"/>
          </p:cNvSpPr>
          <p:nvPr/>
        </p:nvSpPr>
        <p:spPr bwMode="auto">
          <a:xfrm>
            <a:off x="2644775" y="4481513"/>
            <a:ext cx="198438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41" name="Line 9"/>
          <p:cNvSpPr>
            <a:spLocks noChangeShapeType="1"/>
          </p:cNvSpPr>
          <p:nvPr/>
        </p:nvSpPr>
        <p:spPr bwMode="auto">
          <a:xfrm>
            <a:off x="1489075" y="5273675"/>
            <a:ext cx="70993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7642" name="Line 10"/>
          <p:cNvSpPr>
            <a:spLocks noChangeShapeType="1"/>
          </p:cNvSpPr>
          <p:nvPr/>
        </p:nvSpPr>
        <p:spPr bwMode="auto">
          <a:xfrm>
            <a:off x="1489075" y="4816475"/>
            <a:ext cx="70993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7643" name="Line 11"/>
          <p:cNvSpPr>
            <a:spLocks noChangeShapeType="1"/>
          </p:cNvSpPr>
          <p:nvPr/>
        </p:nvSpPr>
        <p:spPr bwMode="auto">
          <a:xfrm>
            <a:off x="1489075" y="4359275"/>
            <a:ext cx="70993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7644" name="Line 12"/>
          <p:cNvSpPr>
            <a:spLocks noChangeShapeType="1"/>
          </p:cNvSpPr>
          <p:nvPr/>
        </p:nvSpPr>
        <p:spPr bwMode="auto">
          <a:xfrm>
            <a:off x="1489075" y="3902075"/>
            <a:ext cx="70993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7645" name="Line 13"/>
          <p:cNvSpPr>
            <a:spLocks noChangeShapeType="1"/>
          </p:cNvSpPr>
          <p:nvPr/>
        </p:nvSpPr>
        <p:spPr bwMode="auto">
          <a:xfrm>
            <a:off x="1489075" y="3444875"/>
            <a:ext cx="70993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7646" name="Line 14"/>
          <p:cNvSpPr>
            <a:spLocks noChangeShapeType="1"/>
          </p:cNvSpPr>
          <p:nvPr/>
        </p:nvSpPr>
        <p:spPr bwMode="auto">
          <a:xfrm>
            <a:off x="1489075" y="2987675"/>
            <a:ext cx="70993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7647" name="Line 15"/>
          <p:cNvSpPr>
            <a:spLocks noChangeShapeType="1"/>
          </p:cNvSpPr>
          <p:nvPr/>
        </p:nvSpPr>
        <p:spPr bwMode="auto">
          <a:xfrm>
            <a:off x="1489075" y="2530475"/>
            <a:ext cx="70993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7648" name="Line 16"/>
          <p:cNvSpPr>
            <a:spLocks noChangeShapeType="1"/>
          </p:cNvSpPr>
          <p:nvPr/>
        </p:nvSpPr>
        <p:spPr bwMode="auto">
          <a:xfrm>
            <a:off x="1489075" y="2073275"/>
            <a:ext cx="70993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7649" name="Line 17"/>
          <p:cNvSpPr>
            <a:spLocks noChangeShapeType="1"/>
          </p:cNvSpPr>
          <p:nvPr/>
        </p:nvSpPr>
        <p:spPr bwMode="auto">
          <a:xfrm>
            <a:off x="1489075" y="1616075"/>
            <a:ext cx="70993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7650" name="Line 18"/>
          <p:cNvSpPr>
            <a:spLocks noChangeShapeType="1"/>
          </p:cNvSpPr>
          <p:nvPr/>
        </p:nvSpPr>
        <p:spPr bwMode="auto">
          <a:xfrm flipV="1">
            <a:off x="1984375" y="1463675"/>
            <a:ext cx="0" cy="4267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7651" name="Line 19"/>
          <p:cNvSpPr>
            <a:spLocks noChangeShapeType="1"/>
          </p:cNvSpPr>
          <p:nvPr/>
        </p:nvSpPr>
        <p:spPr bwMode="auto">
          <a:xfrm flipV="1">
            <a:off x="2479675" y="1463675"/>
            <a:ext cx="0" cy="4267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7652" name="Line 20"/>
          <p:cNvSpPr>
            <a:spLocks noChangeShapeType="1"/>
          </p:cNvSpPr>
          <p:nvPr/>
        </p:nvSpPr>
        <p:spPr bwMode="auto">
          <a:xfrm flipV="1">
            <a:off x="2974975" y="1463675"/>
            <a:ext cx="0" cy="4267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7653" name="Line 21"/>
          <p:cNvSpPr>
            <a:spLocks noChangeShapeType="1"/>
          </p:cNvSpPr>
          <p:nvPr/>
        </p:nvSpPr>
        <p:spPr bwMode="auto">
          <a:xfrm flipV="1">
            <a:off x="3470275" y="1463675"/>
            <a:ext cx="0" cy="4267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7654" name="Line 22"/>
          <p:cNvSpPr>
            <a:spLocks noChangeShapeType="1"/>
          </p:cNvSpPr>
          <p:nvPr/>
        </p:nvSpPr>
        <p:spPr bwMode="auto">
          <a:xfrm flipV="1">
            <a:off x="3965575" y="1463675"/>
            <a:ext cx="0" cy="4267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7655" name="Line 23"/>
          <p:cNvSpPr>
            <a:spLocks noChangeShapeType="1"/>
          </p:cNvSpPr>
          <p:nvPr/>
        </p:nvSpPr>
        <p:spPr bwMode="auto">
          <a:xfrm flipV="1">
            <a:off x="4460875" y="1463675"/>
            <a:ext cx="0" cy="4267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7656" name="Line 24"/>
          <p:cNvSpPr>
            <a:spLocks noChangeShapeType="1"/>
          </p:cNvSpPr>
          <p:nvPr/>
        </p:nvSpPr>
        <p:spPr bwMode="auto">
          <a:xfrm flipV="1">
            <a:off x="4956175" y="1463675"/>
            <a:ext cx="0" cy="4267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7657" name="Line 25"/>
          <p:cNvSpPr>
            <a:spLocks noChangeShapeType="1"/>
          </p:cNvSpPr>
          <p:nvPr/>
        </p:nvSpPr>
        <p:spPr bwMode="auto">
          <a:xfrm flipV="1">
            <a:off x="5451475" y="1463675"/>
            <a:ext cx="0" cy="4267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7658" name="Line 26"/>
          <p:cNvSpPr>
            <a:spLocks noChangeShapeType="1"/>
          </p:cNvSpPr>
          <p:nvPr/>
        </p:nvSpPr>
        <p:spPr bwMode="auto">
          <a:xfrm flipV="1">
            <a:off x="5946775" y="1463675"/>
            <a:ext cx="0" cy="4267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7659" name="Line 27"/>
          <p:cNvSpPr>
            <a:spLocks noChangeShapeType="1"/>
          </p:cNvSpPr>
          <p:nvPr/>
        </p:nvSpPr>
        <p:spPr bwMode="auto">
          <a:xfrm flipV="1">
            <a:off x="6442075" y="1463675"/>
            <a:ext cx="0" cy="4267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7660" name="Line 28"/>
          <p:cNvSpPr>
            <a:spLocks noChangeShapeType="1"/>
          </p:cNvSpPr>
          <p:nvPr/>
        </p:nvSpPr>
        <p:spPr bwMode="auto">
          <a:xfrm flipV="1">
            <a:off x="6937375" y="1463675"/>
            <a:ext cx="0" cy="4267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7661" name="Line 29"/>
          <p:cNvSpPr>
            <a:spLocks noChangeShapeType="1"/>
          </p:cNvSpPr>
          <p:nvPr/>
        </p:nvSpPr>
        <p:spPr bwMode="auto">
          <a:xfrm flipV="1">
            <a:off x="7432675" y="1463675"/>
            <a:ext cx="0" cy="4267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7662" name="Line 30"/>
          <p:cNvSpPr>
            <a:spLocks noChangeShapeType="1"/>
          </p:cNvSpPr>
          <p:nvPr/>
        </p:nvSpPr>
        <p:spPr bwMode="auto">
          <a:xfrm flipV="1">
            <a:off x="7927975" y="1463675"/>
            <a:ext cx="0" cy="4267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7663" name="Line 31"/>
          <p:cNvSpPr>
            <a:spLocks noChangeShapeType="1"/>
          </p:cNvSpPr>
          <p:nvPr/>
        </p:nvSpPr>
        <p:spPr bwMode="auto">
          <a:xfrm flipV="1">
            <a:off x="8423275" y="1463675"/>
            <a:ext cx="0" cy="4267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7664" name="Oval 32"/>
          <p:cNvSpPr>
            <a:spLocks noChangeArrowheads="1"/>
          </p:cNvSpPr>
          <p:nvPr/>
        </p:nvSpPr>
        <p:spPr bwMode="auto">
          <a:xfrm>
            <a:off x="3106738" y="4481513"/>
            <a:ext cx="198437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65" name="Oval 33"/>
          <p:cNvSpPr>
            <a:spLocks noChangeArrowheads="1"/>
          </p:cNvSpPr>
          <p:nvPr/>
        </p:nvSpPr>
        <p:spPr bwMode="auto">
          <a:xfrm>
            <a:off x="3602038" y="3079750"/>
            <a:ext cx="198437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66" name="Oval 34"/>
          <p:cNvSpPr>
            <a:spLocks noChangeArrowheads="1"/>
          </p:cNvSpPr>
          <p:nvPr/>
        </p:nvSpPr>
        <p:spPr bwMode="auto">
          <a:xfrm>
            <a:off x="4097338" y="3613150"/>
            <a:ext cx="198437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67" name="Oval 35"/>
          <p:cNvSpPr>
            <a:spLocks noChangeArrowheads="1"/>
          </p:cNvSpPr>
          <p:nvPr/>
        </p:nvSpPr>
        <p:spPr bwMode="auto">
          <a:xfrm>
            <a:off x="4592638" y="3613150"/>
            <a:ext cx="198437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68" name="Oval 36"/>
          <p:cNvSpPr>
            <a:spLocks noChangeArrowheads="1"/>
          </p:cNvSpPr>
          <p:nvPr/>
        </p:nvSpPr>
        <p:spPr bwMode="auto">
          <a:xfrm>
            <a:off x="5087938" y="3109913"/>
            <a:ext cx="198437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69" name="Oval 37"/>
          <p:cNvSpPr>
            <a:spLocks noChangeArrowheads="1"/>
          </p:cNvSpPr>
          <p:nvPr/>
        </p:nvSpPr>
        <p:spPr bwMode="auto">
          <a:xfrm>
            <a:off x="5583238" y="4024313"/>
            <a:ext cx="198437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70" name="Oval 38"/>
          <p:cNvSpPr>
            <a:spLocks noChangeArrowheads="1"/>
          </p:cNvSpPr>
          <p:nvPr/>
        </p:nvSpPr>
        <p:spPr bwMode="auto">
          <a:xfrm>
            <a:off x="6111875" y="2652713"/>
            <a:ext cx="198438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71" name="Oval 39"/>
          <p:cNvSpPr>
            <a:spLocks noChangeArrowheads="1"/>
          </p:cNvSpPr>
          <p:nvPr/>
        </p:nvSpPr>
        <p:spPr bwMode="auto">
          <a:xfrm>
            <a:off x="6573838" y="2652713"/>
            <a:ext cx="198437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72" name="Oval 40"/>
          <p:cNvSpPr>
            <a:spLocks noChangeArrowheads="1"/>
          </p:cNvSpPr>
          <p:nvPr/>
        </p:nvSpPr>
        <p:spPr bwMode="auto">
          <a:xfrm>
            <a:off x="7069138" y="2652713"/>
            <a:ext cx="198437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73" name="Oval 41"/>
          <p:cNvSpPr>
            <a:spLocks noChangeArrowheads="1"/>
          </p:cNvSpPr>
          <p:nvPr/>
        </p:nvSpPr>
        <p:spPr bwMode="auto">
          <a:xfrm>
            <a:off x="7564438" y="2195513"/>
            <a:ext cx="198437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74" name="Oval 42"/>
          <p:cNvSpPr>
            <a:spLocks noChangeArrowheads="1"/>
          </p:cNvSpPr>
          <p:nvPr/>
        </p:nvSpPr>
        <p:spPr bwMode="auto">
          <a:xfrm>
            <a:off x="8059738" y="1768475"/>
            <a:ext cx="198437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75" name="Oval 43"/>
          <p:cNvSpPr>
            <a:spLocks noChangeArrowheads="1"/>
          </p:cNvSpPr>
          <p:nvPr/>
        </p:nvSpPr>
        <p:spPr bwMode="auto">
          <a:xfrm>
            <a:off x="1700213" y="4054475"/>
            <a:ext cx="119062" cy="109538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76" name="Oval 44"/>
          <p:cNvSpPr>
            <a:spLocks noChangeArrowheads="1"/>
          </p:cNvSpPr>
          <p:nvPr/>
        </p:nvSpPr>
        <p:spPr bwMode="auto">
          <a:xfrm>
            <a:off x="2195513" y="2682875"/>
            <a:ext cx="119062" cy="109538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77" name="Oval 45"/>
          <p:cNvSpPr>
            <a:spLocks noChangeArrowheads="1"/>
          </p:cNvSpPr>
          <p:nvPr/>
        </p:nvSpPr>
        <p:spPr bwMode="auto">
          <a:xfrm>
            <a:off x="2644775" y="3640138"/>
            <a:ext cx="119063" cy="109537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78" name="Oval 46"/>
          <p:cNvSpPr>
            <a:spLocks noChangeArrowheads="1"/>
          </p:cNvSpPr>
          <p:nvPr/>
        </p:nvSpPr>
        <p:spPr bwMode="auto">
          <a:xfrm>
            <a:off x="3140075" y="5011738"/>
            <a:ext cx="119063" cy="109537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79" name="Oval 47"/>
          <p:cNvSpPr>
            <a:spLocks noChangeArrowheads="1"/>
          </p:cNvSpPr>
          <p:nvPr/>
        </p:nvSpPr>
        <p:spPr bwMode="auto">
          <a:xfrm>
            <a:off x="3681413" y="5468938"/>
            <a:ext cx="119062" cy="109537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80" name="Oval 48"/>
          <p:cNvSpPr>
            <a:spLocks noChangeArrowheads="1"/>
          </p:cNvSpPr>
          <p:nvPr/>
        </p:nvSpPr>
        <p:spPr bwMode="auto">
          <a:xfrm>
            <a:off x="3681413" y="4130675"/>
            <a:ext cx="119062" cy="109538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81" name="Oval 49"/>
          <p:cNvSpPr>
            <a:spLocks noChangeArrowheads="1"/>
          </p:cNvSpPr>
          <p:nvPr/>
        </p:nvSpPr>
        <p:spPr bwMode="auto">
          <a:xfrm>
            <a:off x="4130675" y="3140075"/>
            <a:ext cx="119063" cy="109538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82" name="Oval 50"/>
          <p:cNvSpPr>
            <a:spLocks noChangeArrowheads="1"/>
          </p:cNvSpPr>
          <p:nvPr/>
        </p:nvSpPr>
        <p:spPr bwMode="auto">
          <a:xfrm>
            <a:off x="4672013" y="2225675"/>
            <a:ext cx="119062" cy="109538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83" name="Oval 51"/>
          <p:cNvSpPr>
            <a:spLocks noChangeArrowheads="1"/>
          </p:cNvSpPr>
          <p:nvPr/>
        </p:nvSpPr>
        <p:spPr bwMode="auto">
          <a:xfrm>
            <a:off x="5167313" y="2725738"/>
            <a:ext cx="119062" cy="109537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84" name="Oval 52"/>
          <p:cNvSpPr>
            <a:spLocks noChangeArrowheads="1"/>
          </p:cNvSpPr>
          <p:nvPr/>
        </p:nvSpPr>
        <p:spPr bwMode="auto">
          <a:xfrm>
            <a:off x="5662613" y="1811338"/>
            <a:ext cx="119062" cy="109537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85" name="Oval 53"/>
          <p:cNvSpPr>
            <a:spLocks noChangeArrowheads="1"/>
          </p:cNvSpPr>
          <p:nvPr/>
        </p:nvSpPr>
        <p:spPr bwMode="auto">
          <a:xfrm>
            <a:off x="6157913" y="3640138"/>
            <a:ext cx="119062" cy="109537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86" name="Oval 54"/>
          <p:cNvSpPr>
            <a:spLocks noChangeArrowheads="1"/>
          </p:cNvSpPr>
          <p:nvPr/>
        </p:nvSpPr>
        <p:spPr bwMode="auto">
          <a:xfrm>
            <a:off x="6653213" y="5011738"/>
            <a:ext cx="119062" cy="109537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87" name="Oval 55"/>
          <p:cNvSpPr>
            <a:spLocks noChangeArrowheads="1"/>
          </p:cNvSpPr>
          <p:nvPr/>
        </p:nvSpPr>
        <p:spPr bwMode="auto">
          <a:xfrm>
            <a:off x="7148513" y="4511675"/>
            <a:ext cx="119062" cy="109538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88" name="Oval 56"/>
          <p:cNvSpPr>
            <a:spLocks noChangeArrowheads="1"/>
          </p:cNvSpPr>
          <p:nvPr/>
        </p:nvSpPr>
        <p:spPr bwMode="auto">
          <a:xfrm>
            <a:off x="7643813" y="3640138"/>
            <a:ext cx="119062" cy="109537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89" name="Oval 57"/>
          <p:cNvSpPr>
            <a:spLocks noChangeArrowheads="1"/>
          </p:cNvSpPr>
          <p:nvPr/>
        </p:nvSpPr>
        <p:spPr bwMode="auto">
          <a:xfrm>
            <a:off x="8139113" y="2725738"/>
            <a:ext cx="119062" cy="109537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90" name="Oval 58"/>
          <p:cNvSpPr>
            <a:spLocks noChangeArrowheads="1"/>
          </p:cNvSpPr>
          <p:nvPr/>
        </p:nvSpPr>
        <p:spPr bwMode="auto">
          <a:xfrm>
            <a:off x="8093075" y="5468938"/>
            <a:ext cx="119063" cy="109537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91" name="Oval 59"/>
          <p:cNvSpPr>
            <a:spLocks noChangeArrowheads="1"/>
          </p:cNvSpPr>
          <p:nvPr/>
        </p:nvSpPr>
        <p:spPr bwMode="auto">
          <a:xfrm>
            <a:off x="1654175" y="2225675"/>
            <a:ext cx="147638" cy="136525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92" name="Oval 60"/>
          <p:cNvSpPr>
            <a:spLocks noChangeArrowheads="1"/>
          </p:cNvSpPr>
          <p:nvPr/>
        </p:nvSpPr>
        <p:spPr bwMode="auto">
          <a:xfrm>
            <a:off x="2166938" y="4070350"/>
            <a:ext cx="147637" cy="136525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93" name="Oval 61"/>
          <p:cNvSpPr>
            <a:spLocks noChangeArrowheads="1"/>
          </p:cNvSpPr>
          <p:nvPr/>
        </p:nvSpPr>
        <p:spPr bwMode="auto">
          <a:xfrm>
            <a:off x="2662238" y="2225675"/>
            <a:ext cx="147637" cy="136525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94" name="Oval 62"/>
          <p:cNvSpPr>
            <a:spLocks noChangeArrowheads="1"/>
          </p:cNvSpPr>
          <p:nvPr/>
        </p:nvSpPr>
        <p:spPr bwMode="auto">
          <a:xfrm>
            <a:off x="3635375" y="2698750"/>
            <a:ext cx="147638" cy="136525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95" name="Oval 63"/>
          <p:cNvSpPr>
            <a:spLocks noChangeArrowheads="1"/>
          </p:cNvSpPr>
          <p:nvPr/>
        </p:nvSpPr>
        <p:spPr bwMode="auto">
          <a:xfrm>
            <a:off x="3635375" y="3613150"/>
            <a:ext cx="147638" cy="136525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96" name="Oval 64"/>
          <p:cNvSpPr>
            <a:spLocks noChangeArrowheads="1"/>
          </p:cNvSpPr>
          <p:nvPr/>
        </p:nvSpPr>
        <p:spPr bwMode="auto">
          <a:xfrm>
            <a:off x="4148138" y="4527550"/>
            <a:ext cx="147637" cy="136525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97" name="Oval 65"/>
          <p:cNvSpPr>
            <a:spLocks noChangeArrowheads="1"/>
          </p:cNvSpPr>
          <p:nvPr/>
        </p:nvSpPr>
        <p:spPr bwMode="auto">
          <a:xfrm>
            <a:off x="4643438" y="4984750"/>
            <a:ext cx="147637" cy="136525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98" name="Oval 66"/>
          <p:cNvSpPr>
            <a:spLocks noChangeArrowheads="1"/>
          </p:cNvSpPr>
          <p:nvPr/>
        </p:nvSpPr>
        <p:spPr bwMode="auto">
          <a:xfrm>
            <a:off x="5634038" y="5441950"/>
            <a:ext cx="147637" cy="136525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699" name="Oval 67"/>
          <p:cNvSpPr>
            <a:spLocks noChangeArrowheads="1"/>
          </p:cNvSpPr>
          <p:nvPr/>
        </p:nvSpPr>
        <p:spPr bwMode="auto">
          <a:xfrm>
            <a:off x="6129338" y="3140075"/>
            <a:ext cx="147637" cy="136525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00" name="Oval 68"/>
          <p:cNvSpPr>
            <a:spLocks noChangeArrowheads="1"/>
          </p:cNvSpPr>
          <p:nvPr/>
        </p:nvSpPr>
        <p:spPr bwMode="auto">
          <a:xfrm>
            <a:off x="6624638" y="1768475"/>
            <a:ext cx="147637" cy="136525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01" name="Oval 69"/>
          <p:cNvSpPr>
            <a:spLocks noChangeArrowheads="1"/>
          </p:cNvSpPr>
          <p:nvPr/>
        </p:nvSpPr>
        <p:spPr bwMode="auto">
          <a:xfrm>
            <a:off x="7119938" y="3613150"/>
            <a:ext cx="147637" cy="136525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02" name="Oval 70"/>
          <p:cNvSpPr>
            <a:spLocks noChangeArrowheads="1"/>
          </p:cNvSpPr>
          <p:nvPr/>
        </p:nvSpPr>
        <p:spPr bwMode="auto">
          <a:xfrm>
            <a:off x="7615238" y="4984750"/>
            <a:ext cx="147637" cy="136525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03" name="Oval 71"/>
          <p:cNvSpPr>
            <a:spLocks noChangeArrowheads="1"/>
          </p:cNvSpPr>
          <p:nvPr/>
        </p:nvSpPr>
        <p:spPr bwMode="auto">
          <a:xfrm>
            <a:off x="8110538" y="2241550"/>
            <a:ext cx="147637" cy="136525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04" name="Oval 72"/>
          <p:cNvSpPr>
            <a:spLocks noChangeArrowheads="1"/>
          </p:cNvSpPr>
          <p:nvPr/>
        </p:nvSpPr>
        <p:spPr bwMode="auto">
          <a:xfrm>
            <a:off x="1736725" y="50450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05" name="Oval 73"/>
          <p:cNvSpPr>
            <a:spLocks noChangeArrowheads="1"/>
          </p:cNvSpPr>
          <p:nvPr/>
        </p:nvSpPr>
        <p:spPr bwMode="auto">
          <a:xfrm>
            <a:off x="1736725" y="36734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06" name="Oval 74"/>
          <p:cNvSpPr>
            <a:spLocks noChangeArrowheads="1"/>
          </p:cNvSpPr>
          <p:nvPr/>
        </p:nvSpPr>
        <p:spPr bwMode="auto">
          <a:xfrm>
            <a:off x="1736725" y="32162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07" name="Oval 75"/>
          <p:cNvSpPr>
            <a:spLocks noChangeArrowheads="1"/>
          </p:cNvSpPr>
          <p:nvPr/>
        </p:nvSpPr>
        <p:spPr bwMode="auto">
          <a:xfrm>
            <a:off x="1736725" y="26955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08" name="Oval 76"/>
          <p:cNvSpPr>
            <a:spLocks noChangeArrowheads="1"/>
          </p:cNvSpPr>
          <p:nvPr/>
        </p:nvSpPr>
        <p:spPr bwMode="auto">
          <a:xfrm>
            <a:off x="2246313" y="1844675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09" name="Oval 77"/>
          <p:cNvSpPr>
            <a:spLocks noChangeArrowheads="1"/>
          </p:cNvSpPr>
          <p:nvPr/>
        </p:nvSpPr>
        <p:spPr bwMode="auto">
          <a:xfrm>
            <a:off x="2232025" y="23018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10" name="Oval 78"/>
          <p:cNvSpPr>
            <a:spLocks noChangeArrowheads="1"/>
          </p:cNvSpPr>
          <p:nvPr/>
        </p:nvSpPr>
        <p:spPr bwMode="auto">
          <a:xfrm>
            <a:off x="2232025" y="36861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11" name="Oval 79"/>
          <p:cNvSpPr>
            <a:spLocks noChangeArrowheads="1"/>
          </p:cNvSpPr>
          <p:nvPr/>
        </p:nvSpPr>
        <p:spPr bwMode="auto">
          <a:xfrm>
            <a:off x="2232025" y="55022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12" name="Oval 80"/>
          <p:cNvSpPr>
            <a:spLocks noChangeArrowheads="1"/>
          </p:cNvSpPr>
          <p:nvPr/>
        </p:nvSpPr>
        <p:spPr bwMode="auto">
          <a:xfrm>
            <a:off x="2727325" y="50450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13" name="Oval 81"/>
          <p:cNvSpPr>
            <a:spLocks noChangeArrowheads="1"/>
          </p:cNvSpPr>
          <p:nvPr/>
        </p:nvSpPr>
        <p:spPr bwMode="auto">
          <a:xfrm>
            <a:off x="2727325" y="41306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14" name="Oval 82"/>
          <p:cNvSpPr>
            <a:spLocks noChangeArrowheads="1"/>
          </p:cNvSpPr>
          <p:nvPr/>
        </p:nvSpPr>
        <p:spPr bwMode="auto">
          <a:xfrm>
            <a:off x="2727325" y="27590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15" name="Oval 83"/>
          <p:cNvSpPr>
            <a:spLocks noChangeArrowheads="1"/>
          </p:cNvSpPr>
          <p:nvPr/>
        </p:nvSpPr>
        <p:spPr bwMode="auto">
          <a:xfrm>
            <a:off x="2727325" y="18446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16" name="Oval 84"/>
          <p:cNvSpPr>
            <a:spLocks noChangeArrowheads="1"/>
          </p:cNvSpPr>
          <p:nvPr/>
        </p:nvSpPr>
        <p:spPr bwMode="auto">
          <a:xfrm>
            <a:off x="3222625" y="23018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17" name="Oval 85"/>
          <p:cNvSpPr>
            <a:spLocks noChangeArrowheads="1"/>
          </p:cNvSpPr>
          <p:nvPr/>
        </p:nvSpPr>
        <p:spPr bwMode="auto">
          <a:xfrm>
            <a:off x="3222625" y="27717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18" name="Oval 86"/>
          <p:cNvSpPr>
            <a:spLocks noChangeArrowheads="1"/>
          </p:cNvSpPr>
          <p:nvPr/>
        </p:nvSpPr>
        <p:spPr bwMode="auto">
          <a:xfrm>
            <a:off x="3222625" y="36861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19" name="Oval 87"/>
          <p:cNvSpPr>
            <a:spLocks noChangeArrowheads="1"/>
          </p:cNvSpPr>
          <p:nvPr/>
        </p:nvSpPr>
        <p:spPr bwMode="auto">
          <a:xfrm>
            <a:off x="3717925" y="45243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20" name="Oval 88"/>
          <p:cNvSpPr>
            <a:spLocks noChangeArrowheads="1"/>
          </p:cNvSpPr>
          <p:nvPr/>
        </p:nvSpPr>
        <p:spPr bwMode="auto">
          <a:xfrm>
            <a:off x="3717925" y="50450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21" name="Oval 89"/>
          <p:cNvSpPr>
            <a:spLocks noChangeArrowheads="1"/>
          </p:cNvSpPr>
          <p:nvPr/>
        </p:nvSpPr>
        <p:spPr bwMode="auto">
          <a:xfrm>
            <a:off x="4213225" y="50450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22" name="Oval 90"/>
          <p:cNvSpPr>
            <a:spLocks noChangeArrowheads="1"/>
          </p:cNvSpPr>
          <p:nvPr/>
        </p:nvSpPr>
        <p:spPr bwMode="auto">
          <a:xfrm>
            <a:off x="4213225" y="55022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23" name="Oval 91"/>
          <p:cNvSpPr>
            <a:spLocks noChangeArrowheads="1"/>
          </p:cNvSpPr>
          <p:nvPr/>
        </p:nvSpPr>
        <p:spPr bwMode="auto">
          <a:xfrm>
            <a:off x="4708525" y="55022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24" name="Oval 92"/>
          <p:cNvSpPr>
            <a:spLocks noChangeArrowheads="1"/>
          </p:cNvSpPr>
          <p:nvPr/>
        </p:nvSpPr>
        <p:spPr bwMode="auto">
          <a:xfrm>
            <a:off x="4708525" y="41306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25" name="Oval 93"/>
          <p:cNvSpPr>
            <a:spLocks noChangeArrowheads="1"/>
          </p:cNvSpPr>
          <p:nvPr/>
        </p:nvSpPr>
        <p:spPr bwMode="auto">
          <a:xfrm>
            <a:off x="4708525" y="27590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26" name="Oval 94"/>
          <p:cNvSpPr>
            <a:spLocks noChangeArrowheads="1"/>
          </p:cNvSpPr>
          <p:nvPr/>
        </p:nvSpPr>
        <p:spPr bwMode="auto">
          <a:xfrm>
            <a:off x="4708525" y="18446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27" name="Oval 95"/>
          <p:cNvSpPr>
            <a:spLocks noChangeArrowheads="1"/>
          </p:cNvSpPr>
          <p:nvPr/>
        </p:nvSpPr>
        <p:spPr bwMode="auto">
          <a:xfrm>
            <a:off x="5203825" y="23018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28" name="Oval 96"/>
          <p:cNvSpPr>
            <a:spLocks noChangeArrowheads="1"/>
          </p:cNvSpPr>
          <p:nvPr/>
        </p:nvSpPr>
        <p:spPr bwMode="auto">
          <a:xfrm>
            <a:off x="5203825" y="36734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29" name="Oval 97"/>
          <p:cNvSpPr>
            <a:spLocks noChangeArrowheads="1"/>
          </p:cNvSpPr>
          <p:nvPr/>
        </p:nvSpPr>
        <p:spPr bwMode="auto">
          <a:xfrm>
            <a:off x="5203825" y="45878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30" name="Oval 98"/>
          <p:cNvSpPr>
            <a:spLocks noChangeArrowheads="1"/>
          </p:cNvSpPr>
          <p:nvPr/>
        </p:nvSpPr>
        <p:spPr bwMode="auto">
          <a:xfrm>
            <a:off x="5203825" y="50577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31" name="Oval 99"/>
          <p:cNvSpPr>
            <a:spLocks noChangeArrowheads="1"/>
          </p:cNvSpPr>
          <p:nvPr/>
        </p:nvSpPr>
        <p:spPr bwMode="auto">
          <a:xfrm>
            <a:off x="5630863" y="4587875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32" name="Oval 100"/>
          <p:cNvSpPr>
            <a:spLocks noChangeArrowheads="1"/>
          </p:cNvSpPr>
          <p:nvPr/>
        </p:nvSpPr>
        <p:spPr bwMode="auto">
          <a:xfrm>
            <a:off x="5699125" y="32162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33" name="Oval 101"/>
          <p:cNvSpPr>
            <a:spLocks noChangeArrowheads="1"/>
          </p:cNvSpPr>
          <p:nvPr/>
        </p:nvSpPr>
        <p:spPr bwMode="auto">
          <a:xfrm>
            <a:off x="5699125" y="27590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34" name="Oval 102"/>
          <p:cNvSpPr>
            <a:spLocks noChangeArrowheads="1"/>
          </p:cNvSpPr>
          <p:nvPr/>
        </p:nvSpPr>
        <p:spPr bwMode="auto">
          <a:xfrm>
            <a:off x="5699125" y="23018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35" name="Oval 103"/>
          <p:cNvSpPr>
            <a:spLocks noChangeArrowheads="1"/>
          </p:cNvSpPr>
          <p:nvPr/>
        </p:nvSpPr>
        <p:spPr bwMode="auto">
          <a:xfrm>
            <a:off x="6208713" y="2314575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36" name="Oval 104"/>
          <p:cNvSpPr>
            <a:spLocks noChangeArrowheads="1"/>
          </p:cNvSpPr>
          <p:nvPr/>
        </p:nvSpPr>
        <p:spPr bwMode="auto">
          <a:xfrm>
            <a:off x="6208713" y="1844675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37" name="Oval 105"/>
          <p:cNvSpPr>
            <a:spLocks noChangeArrowheads="1"/>
          </p:cNvSpPr>
          <p:nvPr/>
        </p:nvSpPr>
        <p:spPr bwMode="auto">
          <a:xfrm>
            <a:off x="7185025" y="23145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38" name="Oval 106"/>
          <p:cNvSpPr>
            <a:spLocks noChangeArrowheads="1"/>
          </p:cNvSpPr>
          <p:nvPr/>
        </p:nvSpPr>
        <p:spPr bwMode="auto">
          <a:xfrm>
            <a:off x="7612063" y="1844675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39" name="Oval 107"/>
          <p:cNvSpPr>
            <a:spLocks noChangeArrowheads="1"/>
          </p:cNvSpPr>
          <p:nvPr/>
        </p:nvSpPr>
        <p:spPr bwMode="auto">
          <a:xfrm>
            <a:off x="7694613" y="3228975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40" name="Oval 108"/>
          <p:cNvSpPr>
            <a:spLocks noChangeArrowheads="1"/>
          </p:cNvSpPr>
          <p:nvPr/>
        </p:nvSpPr>
        <p:spPr bwMode="auto">
          <a:xfrm>
            <a:off x="7680325" y="41433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41" name="Oval 109"/>
          <p:cNvSpPr>
            <a:spLocks noChangeArrowheads="1"/>
          </p:cNvSpPr>
          <p:nvPr/>
        </p:nvSpPr>
        <p:spPr bwMode="auto">
          <a:xfrm>
            <a:off x="8189913" y="4130675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42" name="Oval 110"/>
          <p:cNvSpPr>
            <a:spLocks noChangeArrowheads="1"/>
          </p:cNvSpPr>
          <p:nvPr/>
        </p:nvSpPr>
        <p:spPr bwMode="auto">
          <a:xfrm>
            <a:off x="8175625" y="45878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43" name="Oval 111"/>
          <p:cNvSpPr>
            <a:spLocks noChangeArrowheads="1"/>
          </p:cNvSpPr>
          <p:nvPr/>
        </p:nvSpPr>
        <p:spPr bwMode="auto">
          <a:xfrm>
            <a:off x="7612063" y="5514975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44" name="Oval 112"/>
          <p:cNvSpPr>
            <a:spLocks noChangeArrowheads="1"/>
          </p:cNvSpPr>
          <p:nvPr/>
        </p:nvSpPr>
        <p:spPr bwMode="auto">
          <a:xfrm>
            <a:off x="7116763" y="5502275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45" name="Oval 113"/>
          <p:cNvSpPr>
            <a:spLocks noChangeArrowheads="1"/>
          </p:cNvSpPr>
          <p:nvPr/>
        </p:nvSpPr>
        <p:spPr bwMode="auto">
          <a:xfrm>
            <a:off x="7185025" y="50450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46" name="Oval 114"/>
          <p:cNvSpPr>
            <a:spLocks noChangeArrowheads="1"/>
          </p:cNvSpPr>
          <p:nvPr/>
        </p:nvSpPr>
        <p:spPr bwMode="auto">
          <a:xfrm>
            <a:off x="6194425" y="55022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47" name="Oval 115"/>
          <p:cNvSpPr>
            <a:spLocks noChangeArrowheads="1"/>
          </p:cNvSpPr>
          <p:nvPr/>
        </p:nvSpPr>
        <p:spPr bwMode="auto">
          <a:xfrm>
            <a:off x="6704013" y="4587875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48" name="Oval 116"/>
          <p:cNvSpPr>
            <a:spLocks noChangeArrowheads="1"/>
          </p:cNvSpPr>
          <p:nvPr/>
        </p:nvSpPr>
        <p:spPr bwMode="auto">
          <a:xfrm>
            <a:off x="6689725" y="36734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49" name="Oval 117"/>
          <p:cNvSpPr>
            <a:spLocks noChangeArrowheads="1"/>
          </p:cNvSpPr>
          <p:nvPr/>
        </p:nvSpPr>
        <p:spPr bwMode="auto">
          <a:xfrm>
            <a:off x="6194425" y="41433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50" name="Oval 118"/>
          <p:cNvSpPr>
            <a:spLocks noChangeArrowheads="1"/>
          </p:cNvSpPr>
          <p:nvPr/>
        </p:nvSpPr>
        <p:spPr bwMode="auto">
          <a:xfrm>
            <a:off x="3717925" y="1844675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7751" name="Text Box 119"/>
          <p:cNvSpPr txBox="1">
            <a:spLocks noChangeArrowheads="1"/>
          </p:cNvSpPr>
          <p:nvPr/>
        </p:nvSpPr>
        <p:spPr bwMode="auto">
          <a:xfrm>
            <a:off x="1554163" y="5730875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f</a:t>
            </a:r>
            <a:r>
              <a:rPr lang="en-US" sz="2400" baseline="-25000">
                <a:latin typeface="Times New Roman" charset="0"/>
                <a:ea typeface="ＭＳ Ｐゴシック" charset="0"/>
                <a:cs typeface="ＭＳ Ｐゴシック" charset="0"/>
              </a:rPr>
              <a:t>1</a:t>
            </a:r>
          </a:p>
        </p:txBody>
      </p:sp>
      <p:sp>
        <p:nvSpPr>
          <p:cNvPr id="197752" name="Text Box 120"/>
          <p:cNvSpPr txBox="1">
            <a:spLocks noChangeArrowheads="1"/>
          </p:cNvSpPr>
          <p:nvPr/>
        </p:nvSpPr>
        <p:spPr bwMode="auto">
          <a:xfrm>
            <a:off x="8004175" y="5730875"/>
            <a:ext cx="365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f</a:t>
            </a:r>
            <a:r>
              <a:rPr lang="en-US" sz="2400" baseline="-25000">
                <a:latin typeface="Times New Roman" charset="0"/>
                <a:ea typeface="ＭＳ Ｐゴシック" charset="0"/>
                <a:cs typeface="ＭＳ Ｐゴシック" charset="0"/>
              </a:rPr>
              <a:t>J</a:t>
            </a:r>
          </a:p>
        </p:txBody>
      </p:sp>
      <p:sp>
        <p:nvSpPr>
          <p:cNvPr id="197753" name="Text Box 121"/>
          <p:cNvSpPr txBox="1">
            <a:spLocks noChangeArrowheads="1"/>
          </p:cNvSpPr>
          <p:nvPr/>
        </p:nvSpPr>
        <p:spPr bwMode="auto">
          <a:xfrm>
            <a:off x="1076325" y="5273675"/>
            <a:ext cx="42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2400" baseline="-25000">
                <a:latin typeface="Times New Roman" charset="0"/>
                <a:ea typeface="ＭＳ Ｐゴシック" charset="0"/>
                <a:cs typeface="ＭＳ Ｐゴシック" charset="0"/>
              </a:rPr>
              <a:t>1</a:t>
            </a:r>
          </a:p>
        </p:txBody>
      </p:sp>
      <p:sp>
        <p:nvSpPr>
          <p:cNvPr id="197754" name="Text Box 122"/>
          <p:cNvSpPr txBox="1">
            <a:spLocks noChangeArrowheads="1"/>
          </p:cNvSpPr>
          <p:nvPr/>
        </p:nvSpPr>
        <p:spPr bwMode="auto">
          <a:xfrm>
            <a:off x="1076325" y="1616075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2400" baseline="-25000">
                <a:latin typeface="Times New Roman" charset="0"/>
                <a:ea typeface="ＭＳ Ｐゴシック" charset="0"/>
                <a:cs typeface="ＭＳ Ｐゴシック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1067742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Date Placeholder 4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7EE1448-D2E4-5049-8D64-6A18ED3C5A09}" type="datetime1">
              <a:rPr lang="en-US" altLang="en-US" sz="1400"/>
              <a:pPr/>
              <a:t>4/9/15</a:t>
            </a:fld>
            <a:endParaRPr lang="en-US" altLang="en-US" sz="1400"/>
          </a:p>
        </p:txBody>
      </p:sp>
      <p:sp>
        <p:nvSpPr>
          <p:cNvPr id="135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6EEC562-EEC4-C845-B8F4-C1690A42BE4D}" type="slidenum">
              <a:rPr lang="en-US" altLang="en-US" sz="1400"/>
              <a:pPr/>
              <a:t>96</a:t>
            </a:fld>
            <a:endParaRPr lang="en-US" altLang="en-US" sz="1400"/>
          </a:p>
        </p:txBody>
      </p:sp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Learn Phrase Translations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247775"/>
            <a:ext cx="8915400" cy="2360613"/>
          </a:xfrm>
        </p:spPr>
        <p:txBody>
          <a:bodyPr/>
          <a:lstStyle/>
          <a:p>
            <a:pPr eaLnBrk="1" hangingPunct="1"/>
            <a:endParaRPr lang="en-US" altLang="en-US" sz="2000"/>
          </a:p>
        </p:txBody>
      </p:sp>
      <p:sp>
        <p:nvSpPr>
          <p:cNvPr id="199684" name="Line 4"/>
          <p:cNvSpPr>
            <a:spLocks noChangeShapeType="1"/>
          </p:cNvSpPr>
          <p:nvPr/>
        </p:nvSpPr>
        <p:spPr bwMode="auto">
          <a:xfrm flipV="1">
            <a:off x="1119188" y="15621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9685" name="Line 5"/>
          <p:cNvSpPr>
            <a:spLocks noChangeShapeType="1"/>
          </p:cNvSpPr>
          <p:nvPr/>
        </p:nvSpPr>
        <p:spPr bwMode="auto">
          <a:xfrm>
            <a:off x="1119188" y="5829300"/>
            <a:ext cx="7099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9686" name="Oval 6"/>
          <p:cNvSpPr>
            <a:spLocks noChangeArrowheads="1"/>
          </p:cNvSpPr>
          <p:nvPr/>
        </p:nvSpPr>
        <p:spPr bwMode="auto">
          <a:xfrm>
            <a:off x="1284288" y="5494338"/>
            <a:ext cx="198437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687" name="Oval 7"/>
          <p:cNvSpPr>
            <a:spLocks noChangeArrowheads="1"/>
          </p:cNvSpPr>
          <p:nvPr/>
        </p:nvSpPr>
        <p:spPr bwMode="auto">
          <a:xfrm>
            <a:off x="1779588" y="5067300"/>
            <a:ext cx="198437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688" name="Oval 8"/>
          <p:cNvSpPr>
            <a:spLocks noChangeArrowheads="1"/>
          </p:cNvSpPr>
          <p:nvPr/>
        </p:nvSpPr>
        <p:spPr bwMode="auto">
          <a:xfrm>
            <a:off x="2274888" y="4579938"/>
            <a:ext cx="198437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689" name="Line 9"/>
          <p:cNvSpPr>
            <a:spLocks noChangeShapeType="1"/>
          </p:cNvSpPr>
          <p:nvPr/>
        </p:nvSpPr>
        <p:spPr bwMode="auto">
          <a:xfrm>
            <a:off x="1119188" y="5372100"/>
            <a:ext cx="70993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9690" name="Line 10"/>
          <p:cNvSpPr>
            <a:spLocks noChangeShapeType="1"/>
          </p:cNvSpPr>
          <p:nvPr/>
        </p:nvSpPr>
        <p:spPr bwMode="auto">
          <a:xfrm>
            <a:off x="1119188" y="4914900"/>
            <a:ext cx="70993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9691" name="Line 11"/>
          <p:cNvSpPr>
            <a:spLocks noChangeShapeType="1"/>
          </p:cNvSpPr>
          <p:nvPr/>
        </p:nvSpPr>
        <p:spPr bwMode="auto">
          <a:xfrm>
            <a:off x="1119188" y="4457700"/>
            <a:ext cx="70993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9692" name="Line 12"/>
          <p:cNvSpPr>
            <a:spLocks noChangeShapeType="1"/>
          </p:cNvSpPr>
          <p:nvPr/>
        </p:nvSpPr>
        <p:spPr bwMode="auto">
          <a:xfrm>
            <a:off x="1119188" y="4000500"/>
            <a:ext cx="70993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9693" name="Line 13"/>
          <p:cNvSpPr>
            <a:spLocks noChangeShapeType="1"/>
          </p:cNvSpPr>
          <p:nvPr/>
        </p:nvSpPr>
        <p:spPr bwMode="auto">
          <a:xfrm>
            <a:off x="1119188" y="3543300"/>
            <a:ext cx="70993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9694" name="Line 14"/>
          <p:cNvSpPr>
            <a:spLocks noChangeShapeType="1"/>
          </p:cNvSpPr>
          <p:nvPr/>
        </p:nvSpPr>
        <p:spPr bwMode="auto">
          <a:xfrm>
            <a:off x="1119188" y="3086100"/>
            <a:ext cx="70993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9695" name="Line 15"/>
          <p:cNvSpPr>
            <a:spLocks noChangeShapeType="1"/>
          </p:cNvSpPr>
          <p:nvPr/>
        </p:nvSpPr>
        <p:spPr bwMode="auto">
          <a:xfrm>
            <a:off x="1119188" y="2628900"/>
            <a:ext cx="70993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9696" name="Line 16"/>
          <p:cNvSpPr>
            <a:spLocks noChangeShapeType="1"/>
          </p:cNvSpPr>
          <p:nvPr/>
        </p:nvSpPr>
        <p:spPr bwMode="auto">
          <a:xfrm>
            <a:off x="1119188" y="2171700"/>
            <a:ext cx="70993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9697" name="Line 17"/>
          <p:cNvSpPr>
            <a:spLocks noChangeShapeType="1"/>
          </p:cNvSpPr>
          <p:nvPr/>
        </p:nvSpPr>
        <p:spPr bwMode="auto">
          <a:xfrm>
            <a:off x="1119188" y="1714500"/>
            <a:ext cx="70993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9698" name="Line 18"/>
          <p:cNvSpPr>
            <a:spLocks noChangeShapeType="1"/>
          </p:cNvSpPr>
          <p:nvPr/>
        </p:nvSpPr>
        <p:spPr bwMode="auto">
          <a:xfrm flipV="1">
            <a:off x="1614488" y="1562100"/>
            <a:ext cx="0" cy="4267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9699" name="Line 19"/>
          <p:cNvSpPr>
            <a:spLocks noChangeShapeType="1"/>
          </p:cNvSpPr>
          <p:nvPr/>
        </p:nvSpPr>
        <p:spPr bwMode="auto">
          <a:xfrm flipV="1">
            <a:off x="2109788" y="1562100"/>
            <a:ext cx="0" cy="4267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9700" name="Line 20"/>
          <p:cNvSpPr>
            <a:spLocks noChangeShapeType="1"/>
          </p:cNvSpPr>
          <p:nvPr/>
        </p:nvSpPr>
        <p:spPr bwMode="auto">
          <a:xfrm flipV="1">
            <a:off x="2605088" y="1562100"/>
            <a:ext cx="0" cy="4267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9701" name="Line 21"/>
          <p:cNvSpPr>
            <a:spLocks noChangeShapeType="1"/>
          </p:cNvSpPr>
          <p:nvPr/>
        </p:nvSpPr>
        <p:spPr bwMode="auto">
          <a:xfrm flipV="1">
            <a:off x="3100388" y="1562100"/>
            <a:ext cx="0" cy="4267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9702" name="Line 22"/>
          <p:cNvSpPr>
            <a:spLocks noChangeShapeType="1"/>
          </p:cNvSpPr>
          <p:nvPr/>
        </p:nvSpPr>
        <p:spPr bwMode="auto">
          <a:xfrm flipV="1">
            <a:off x="3595688" y="1562100"/>
            <a:ext cx="0" cy="4267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9703" name="Line 23"/>
          <p:cNvSpPr>
            <a:spLocks noChangeShapeType="1"/>
          </p:cNvSpPr>
          <p:nvPr/>
        </p:nvSpPr>
        <p:spPr bwMode="auto">
          <a:xfrm flipV="1">
            <a:off x="4090988" y="1562100"/>
            <a:ext cx="0" cy="4267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9704" name="Line 24"/>
          <p:cNvSpPr>
            <a:spLocks noChangeShapeType="1"/>
          </p:cNvSpPr>
          <p:nvPr/>
        </p:nvSpPr>
        <p:spPr bwMode="auto">
          <a:xfrm flipV="1">
            <a:off x="4586288" y="1562100"/>
            <a:ext cx="0" cy="4267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9705" name="Line 25"/>
          <p:cNvSpPr>
            <a:spLocks noChangeShapeType="1"/>
          </p:cNvSpPr>
          <p:nvPr/>
        </p:nvSpPr>
        <p:spPr bwMode="auto">
          <a:xfrm flipV="1">
            <a:off x="5081588" y="1562100"/>
            <a:ext cx="0" cy="4267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9706" name="Line 26"/>
          <p:cNvSpPr>
            <a:spLocks noChangeShapeType="1"/>
          </p:cNvSpPr>
          <p:nvPr/>
        </p:nvSpPr>
        <p:spPr bwMode="auto">
          <a:xfrm flipV="1">
            <a:off x="5576888" y="1562100"/>
            <a:ext cx="0" cy="4267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9707" name="Line 27"/>
          <p:cNvSpPr>
            <a:spLocks noChangeShapeType="1"/>
          </p:cNvSpPr>
          <p:nvPr/>
        </p:nvSpPr>
        <p:spPr bwMode="auto">
          <a:xfrm flipV="1">
            <a:off x="6072188" y="1562100"/>
            <a:ext cx="0" cy="4267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9708" name="Line 28"/>
          <p:cNvSpPr>
            <a:spLocks noChangeShapeType="1"/>
          </p:cNvSpPr>
          <p:nvPr/>
        </p:nvSpPr>
        <p:spPr bwMode="auto">
          <a:xfrm flipV="1">
            <a:off x="6567488" y="1562100"/>
            <a:ext cx="0" cy="4267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9709" name="Line 29"/>
          <p:cNvSpPr>
            <a:spLocks noChangeShapeType="1"/>
          </p:cNvSpPr>
          <p:nvPr/>
        </p:nvSpPr>
        <p:spPr bwMode="auto">
          <a:xfrm flipV="1">
            <a:off x="7062788" y="1562100"/>
            <a:ext cx="0" cy="4267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9710" name="Line 30"/>
          <p:cNvSpPr>
            <a:spLocks noChangeShapeType="1"/>
          </p:cNvSpPr>
          <p:nvPr/>
        </p:nvSpPr>
        <p:spPr bwMode="auto">
          <a:xfrm flipV="1">
            <a:off x="7558088" y="1562100"/>
            <a:ext cx="0" cy="4267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9711" name="Line 31"/>
          <p:cNvSpPr>
            <a:spLocks noChangeShapeType="1"/>
          </p:cNvSpPr>
          <p:nvPr/>
        </p:nvSpPr>
        <p:spPr bwMode="auto">
          <a:xfrm flipV="1">
            <a:off x="8053388" y="1562100"/>
            <a:ext cx="0" cy="4267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9712" name="Oval 32"/>
          <p:cNvSpPr>
            <a:spLocks noChangeArrowheads="1"/>
          </p:cNvSpPr>
          <p:nvPr/>
        </p:nvSpPr>
        <p:spPr bwMode="auto">
          <a:xfrm>
            <a:off x="2736850" y="4579938"/>
            <a:ext cx="198438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13" name="Oval 33"/>
          <p:cNvSpPr>
            <a:spLocks noChangeArrowheads="1"/>
          </p:cNvSpPr>
          <p:nvPr/>
        </p:nvSpPr>
        <p:spPr bwMode="auto">
          <a:xfrm>
            <a:off x="3232150" y="3178175"/>
            <a:ext cx="198438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14" name="Oval 34"/>
          <p:cNvSpPr>
            <a:spLocks noChangeArrowheads="1"/>
          </p:cNvSpPr>
          <p:nvPr/>
        </p:nvSpPr>
        <p:spPr bwMode="auto">
          <a:xfrm>
            <a:off x="3727450" y="3711575"/>
            <a:ext cx="198438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15" name="Oval 35"/>
          <p:cNvSpPr>
            <a:spLocks noChangeArrowheads="1"/>
          </p:cNvSpPr>
          <p:nvPr/>
        </p:nvSpPr>
        <p:spPr bwMode="auto">
          <a:xfrm>
            <a:off x="4222750" y="3711575"/>
            <a:ext cx="198438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16" name="Oval 36"/>
          <p:cNvSpPr>
            <a:spLocks noChangeArrowheads="1"/>
          </p:cNvSpPr>
          <p:nvPr/>
        </p:nvSpPr>
        <p:spPr bwMode="auto">
          <a:xfrm>
            <a:off x="4718050" y="3208338"/>
            <a:ext cx="198438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17" name="Oval 37"/>
          <p:cNvSpPr>
            <a:spLocks noChangeArrowheads="1"/>
          </p:cNvSpPr>
          <p:nvPr/>
        </p:nvSpPr>
        <p:spPr bwMode="auto">
          <a:xfrm>
            <a:off x="5213350" y="4122738"/>
            <a:ext cx="198438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18" name="Oval 38"/>
          <p:cNvSpPr>
            <a:spLocks noChangeArrowheads="1"/>
          </p:cNvSpPr>
          <p:nvPr/>
        </p:nvSpPr>
        <p:spPr bwMode="auto">
          <a:xfrm>
            <a:off x="5741988" y="2751138"/>
            <a:ext cx="198437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19" name="Oval 39"/>
          <p:cNvSpPr>
            <a:spLocks noChangeArrowheads="1"/>
          </p:cNvSpPr>
          <p:nvPr/>
        </p:nvSpPr>
        <p:spPr bwMode="auto">
          <a:xfrm>
            <a:off x="6203950" y="2751138"/>
            <a:ext cx="198438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20" name="Oval 40"/>
          <p:cNvSpPr>
            <a:spLocks noChangeArrowheads="1"/>
          </p:cNvSpPr>
          <p:nvPr/>
        </p:nvSpPr>
        <p:spPr bwMode="auto">
          <a:xfrm>
            <a:off x="6699250" y="2751138"/>
            <a:ext cx="198438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21" name="Oval 41"/>
          <p:cNvSpPr>
            <a:spLocks noChangeArrowheads="1"/>
          </p:cNvSpPr>
          <p:nvPr/>
        </p:nvSpPr>
        <p:spPr bwMode="auto">
          <a:xfrm>
            <a:off x="7194550" y="2293938"/>
            <a:ext cx="198438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22" name="Oval 42"/>
          <p:cNvSpPr>
            <a:spLocks noChangeArrowheads="1"/>
          </p:cNvSpPr>
          <p:nvPr/>
        </p:nvSpPr>
        <p:spPr bwMode="auto">
          <a:xfrm>
            <a:off x="7689850" y="1866900"/>
            <a:ext cx="198438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23" name="Oval 43"/>
          <p:cNvSpPr>
            <a:spLocks noChangeArrowheads="1"/>
          </p:cNvSpPr>
          <p:nvPr/>
        </p:nvSpPr>
        <p:spPr bwMode="auto">
          <a:xfrm>
            <a:off x="1330325" y="4152900"/>
            <a:ext cx="119063" cy="109538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24" name="Oval 44"/>
          <p:cNvSpPr>
            <a:spLocks noChangeArrowheads="1"/>
          </p:cNvSpPr>
          <p:nvPr/>
        </p:nvSpPr>
        <p:spPr bwMode="auto">
          <a:xfrm>
            <a:off x="1825625" y="2781300"/>
            <a:ext cx="119063" cy="109538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25" name="Oval 45"/>
          <p:cNvSpPr>
            <a:spLocks noChangeArrowheads="1"/>
          </p:cNvSpPr>
          <p:nvPr/>
        </p:nvSpPr>
        <p:spPr bwMode="auto">
          <a:xfrm>
            <a:off x="2274888" y="3738563"/>
            <a:ext cx="119062" cy="109537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26" name="Oval 46"/>
          <p:cNvSpPr>
            <a:spLocks noChangeArrowheads="1"/>
          </p:cNvSpPr>
          <p:nvPr/>
        </p:nvSpPr>
        <p:spPr bwMode="auto">
          <a:xfrm>
            <a:off x="2770188" y="5110163"/>
            <a:ext cx="119062" cy="109537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27" name="Oval 47"/>
          <p:cNvSpPr>
            <a:spLocks noChangeArrowheads="1"/>
          </p:cNvSpPr>
          <p:nvPr/>
        </p:nvSpPr>
        <p:spPr bwMode="auto">
          <a:xfrm>
            <a:off x="3311525" y="5567363"/>
            <a:ext cx="119063" cy="109537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28" name="Oval 48"/>
          <p:cNvSpPr>
            <a:spLocks noChangeArrowheads="1"/>
          </p:cNvSpPr>
          <p:nvPr/>
        </p:nvSpPr>
        <p:spPr bwMode="auto">
          <a:xfrm>
            <a:off x="3311525" y="4229100"/>
            <a:ext cx="119063" cy="109538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29" name="Oval 49"/>
          <p:cNvSpPr>
            <a:spLocks noChangeArrowheads="1"/>
          </p:cNvSpPr>
          <p:nvPr/>
        </p:nvSpPr>
        <p:spPr bwMode="auto">
          <a:xfrm>
            <a:off x="3760788" y="3238500"/>
            <a:ext cx="119062" cy="109538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30" name="Oval 50"/>
          <p:cNvSpPr>
            <a:spLocks noChangeArrowheads="1"/>
          </p:cNvSpPr>
          <p:nvPr/>
        </p:nvSpPr>
        <p:spPr bwMode="auto">
          <a:xfrm>
            <a:off x="4302125" y="2324100"/>
            <a:ext cx="119063" cy="109538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31" name="Oval 51"/>
          <p:cNvSpPr>
            <a:spLocks noChangeArrowheads="1"/>
          </p:cNvSpPr>
          <p:nvPr/>
        </p:nvSpPr>
        <p:spPr bwMode="auto">
          <a:xfrm>
            <a:off x="4797425" y="2824163"/>
            <a:ext cx="119063" cy="109537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32" name="Oval 52"/>
          <p:cNvSpPr>
            <a:spLocks noChangeArrowheads="1"/>
          </p:cNvSpPr>
          <p:nvPr/>
        </p:nvSpPr>
        <p:spPr bwMode="auto">
          <a:xfrm>
            <a:off x="5292725" y="1909763"/>
            <a:ext cx="119063" cy="109537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33" name="Oval 53"/>
          <p:cNvSpPr>
            <a:spLocks noChangeArrowheads="1"/>
          </p:cNvSpPr>
          <p:nvPr/>
        </p:nvSpPr>
        <p:spPr bwMode="auto">
          <a:xfrm>
            <a:off x="5788025" y="3738563"/>
            <a:ext cx="119063" cy="109537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34" name="Oval 54"/>
          <p:cNvSpPr>
            <a:spLocks noChangeArrowheads="1"/>
          </p:cNvSpPr>
          <p:nvPr/>
        </p:nvSpPr>
        <p:spPr bwMode="auto">
          <a:xfrm>
            <a:off x="6283325" y="5110163"/>
            <a:ext cx="119063" cy="109537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35" name="Oval 55"/>
          <p:cNvSpPr>
            <a:spLocks noChangeArrowheads="1"/>
          </p:cNvSpPr>
          <p:nvPr/>
        </p:nvSpPr>
        <p:spPr bwMode="auto">
          <a:xfrm>
            <a:off x="6778625" y="4610100"/>
            <a:ext cx="119063" cy="109538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36" name="Oval 56"/>
          <p:cNvSpPr>
            <a:spLocks noChangeArrowheads="1"/>
          </p:cNvSpPr>
          <p:nvPr/>
        </p:nvSpPr>
        <p:spPr bwMode="auto">
          <a:xfrm>
            <a:off x="7273925" y="3738563"/>
            <a:ext cx="119063" cy="109537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37" name="Oval 57"/>
          <p:cNvSpPr>
            <a:spLocks noChangeArrowheads="1"/>
          </p:cNvSpPr>
          <p:nvPr/>
        </p:nvSpPr>
        <p:spPr bwMode="auto">
          <a:xfrm>
            <a:off x="7769225" y="2824163"/>
            <a:ext cx="119063" cy="109537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38" name="Oval 58"/>
          <p:cNvSpPr>
            <a:spLocks noChangeArrowheads="1"/>
          </p:cNvSpPr>
          <p:nvPr/>
        </p:nvSpPr>
        <p:spPr bwMode="auto">
          <a:xfrm>
            <a:off x="7723188" y="5567363"/>
            <a:ext cx="119062" cy="109537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39" name="Oval 59"/>
          <p:cNvSpPr>
            <a:spLocks noChangeArrowheads="1"/>
          </p:cNvSpPr>
          <p:nvPr/>
        </p:nvSpPr>
        <p:spPr bwMode="auto">
          <a:xfrm>
            <a:off x="1284288" y="2324100"/>
            <a:ext cx="147637" cy="136525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40" name="Oval 60"/>
          <p:cNvSpPr>
            <a:spLocks noChangeArrowheads="1"/>
          </p:cNvSpPr>
          <p:nvPr/>
        </p:nvSpPr>
        <p:spPr bwMode="auto">
          <a:xfrm>
            <a:off x="1797050" y="4168775"/>
            <a:ext cx="147638" cy="136525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41" name="Oval 61"/>
          <p:cNvSpPr>
            <a:spLocks noChangeArrowheads="1"/>
          </p:cNvSpPr>
          <p:nvPr/>
        </p:nvSpPr>
        <p:spPr bwMode="auto">
          <a:xfrm>
            <a:off x="2292350" y="2324100"/>
            <a:ext cx="147638" cy="136525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42" name="Oval 62"/>
          <p:cNvSpPr>
            <a:spLocks noChangeArrowheads="1"/>
          </p:cNvSpPr>
          <p:nvPr/>
        </p:nvSpPr>
        <p:spPr bwMode="auto">
          <a:xfrm>
            <a:off x="3265488" y="2797175"/>
            <a:ext cx="147637" cy="136525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43" name="Oval 63"/>
          <p:cNvSpPr>
            <a:spLocks noChangeArrowheads="1"/>
          </p:cNvSpPr>
          <p:nvPr/>
        </p:nvSpPr>
        <p:spPr bwMode="auto">
          <a:xfrm>
            <a:off x="3265488" y="3711575"/>
            <a:ext cx="147637" cy="136525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44" name="Oval 64"/>
          <p:cNvSpPr>
            <a:spLocks noChangeArrowheads="1"/>
          </p:cNvSpPr>
          <p:nvPr/>
        </p:nvSpPr>
        <p:spPr bwMode="auto">
          <a:xfrm>
            <a:off x="3778250" y="4625975"/>
            <a:ext cx="147638" cy="136525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45" name="Oval 65"/>
          <p:cNvSpPr>
            <a:spLocks noChangeArrowheads="1"/>
          </p:cNvSpPr>
          <p:nvPr/>
        </p:nvSpPr>
        <p:spPr bwMode="auto">
          <a:xfrm>
            <a:off x="4273550" y="5083175"/>
            <a:ext cx="147638" cy="136525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46" name="Oval 66"/>
          <p:cNvSpPr>
            <a:spLocks noChangeArrowheads="1"/>
          </p:cNvSpPr>
          <p:nvPr/>
        </p:nvSpPr>
        <p:spPr bwMode="auto">
          <a:xfrm>
            <a:off x="5264150" y="5540375"/>
            <a:ext cx="147638" cy="136525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47" name="Oval 67"/>
          <p:cNvSpPr>
            <a:spLocks noChangeArrowheads="1"/>
          </p:cNvSpPr>
          <p:nvPr/>
        </p:nvSpPr>
        <p:spPr bwMode="auto">
          <a:xfrm>
            <a:off x="5759450" y="3238500"/>
            <a:ext cx="147638" cy="136525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48" name="Oval 68"/>
          <p:cNvSpPr>
            <a:spLocks noChangeArrowheads="1"/>
          </p:cNvSpPr>
          <p:nvPr/>
        </p:nvSpPr>
        <p:spPr bwMode="auto">
          <a:xfrm>
            <a:off x="6254750" y="1866900"/>
            <a:ext cx="147638" cy="136525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49" name="Oval 69"/>
          <p:cNvSpPr>
            <a:spLocks noChangeArrowheads="1"/>
          </p:cNvSpPr>
          <p:nvPr/>
        </p:nvSpPr>
        <p:spPr bwMode="auto">
          <a:xfrm>
            <a:off x="6750050" y="3711575"/>
            <a:ext cx="147638" cy="136525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50" name="Oval 70"/>
          <p:cNvSpPr>
            <a:spLocks noChangeArrowheads="1"/>
          </p:cNvSpPr>
          <p:nvPr/>
        </p:nvSpPr>
        <p:spPr bwMode="auto">
          <a:xfrm>
            <a:off x="7245350" y="5083175"/>
            <a:ext cx="147638" cy="136525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51" name="Oval 71"/>
          <p:cNvSpPr>
            <a:spLocks noChangeArrowheads="1"/>
          </p:cNvSpPr>
          <p:nvPr/>
        </p:nvSpPr>
        <p:spPr bwMode="auto">
          <a:xfrm>
            <a:off x="7740650" y="2339975"/>
            <a:ext cx="147638" cy="136525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52" name="Oval 72"/>
          <p:cNvSpPr>
            <a:spLocks noChangeArrowheads="1"/>
          </p:cNvSpPr>
          <p:nvPr/>
        </p:nvSpPr>
        <p:spPr bwMode="auto">
          <a:xfrm>
            <a:off x="1366838" y="51435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53" name="Oval 73"/>
          <p:cNvSpPr>
            <a:spLocks noChangeArrowheads="1"/>
          </p:cNvSpPr>
          <p:nvPr/>
        </p:nvSpPr>
        <p:spPr bwMode="auto">
          <a:xfrm>
            <a:off x="1366838" y="37719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54" name="Oval 74"/>
          <p:cNvSpPr>
            <a:spLocks noChangeArrowheads="1"/>
          </p:cNvSpPr>
          <p:nvPr/>
        </p:nvSpPr>
        <p:spPr bwMode="auto">
          <a:xfrm>
            <a:off x="1366838" y="33147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55" name="Oval 75"/>
          <p:cNvSpPr>
            <a:spLocks noChangeArrowheads="1"/>
          </p:cNvSpPr>
          <p:nvPr/>
        </p:nvSpPr>
        <p:spPr bwMode="auto">
          <a:xfrm>
            <a:off x="1366838" y="27940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56" name="Oval 76"/>
          <p:cNvSpPr>
            <a:spLocks noChangeArrowheads="1"/>
          </p:cNvSpPr>
          <p:nvPr/>
        </p:nvSpPr>
        <p:spPr bwMode="auto">
          <a:xfrm>
            <a:off x="1876425" y="1943100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57" name="Oval 77"/>
          <p:cNvSpPr>
            <a:spLocks noChangeArrowheads="1"/>
          </p:cNvSpPr>
          <p:nvPr/>
        </p:nvSpPr>
        <p:spPr bwMode="auto">
          <a:xfrm>
            <a:off x="1862138" y="24003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58" name="Oval 78"/>
          <p:cNvSpPr>
            <a:spLocks noChangeArrowheads="1"/>
          </p:cNvSpPr>
          <p:nvPr/>
        </p:nvSpPr>
        <p:spPr bwMode="auto">
          <a:xfrm>
            <a:off x="1862138" y="37846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59" name="Oval 79"/>
          <p:cNvSpPr>
            <a:spLocks noChangeArrowheads="1"/>
          </p:cNvSpPr>
          <p:nvPr/>
        </p:nvSpPr>
        <p:spPr bwMode="auto">
          <a:xfrm>
            <a:off x="1862138" y="56007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60" name="Oval 80"/>
          <p:cNvSpPr>
            <a:spLocks noChangeArrowheads="1"/>
          </p:cNvSpPr>
          <p:nvPr/>
        </p:nvSpPr>
        <p:spPr bwMode="auto">
          <a:xfrm>
            <a:off x="2357438" y="51435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61" name="Oval 81"/>
          <p:cNvSpPr>
            <a:spLocks noChangeArrowheads="1"/>
          </p:cNvSpPr>
          <p:nvPr/>
        </p:nvSpPr>
        <p:spPr bwMode="auto">
          <a:xfrm>
            <a:off x="2357438" y="42291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62" name="Oval 82"/>
          <p:cNvSpPr>
            <a:spLocks noChangeArrowheads="1"/>
          </p:cNvSpPr>
          <p:nvPr/>
        </p:nvSpPr>
        <p:spPr bwMode="auto">
          <a:xfrm>
            <a:off x="2357438" y="28575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63" name="Oval 83"/>
          <p:cNvSpPr>
            <a:spLocks noChangeArrowheads="1"/>
          </p:cNvSpPr>
          <p:nvPr/>
        </p:nvSpPr>
        <p:spPr bwMode="auto">
          <a:xfrm>
            <a:off x="2357438" y="19431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64" name="Oval 84"/>
          <p:cNvSpPr>
            <a:spLocks noChangeArrowheads="1"/>
          </p:cNvSpPr>
          <p:nvPr/>
        </p:nvSpPr>
        <p:spPr bwMode="auto">
          <a:xfrm>
            <a:off x="2852738" y="24003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65" name="Oval 85"/>
          <p:cNvSpPr>
            <a:spLocks noChangeArrowheads="1"/>
          </p:cNvSpPr>
          <p:nvPr/>
        </p:nvSpPr>
        <p:spPr bwMode="auto">
          <a:xfrm>
            <a:off x="2852738" y="28702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66" name="Oval 86"/>
          <p:cNvSpPr>
            <a:spLocks noChangeArrowheads="1"/>
          </p:cNvSpPr>
          <p:nvPr/>
        </p:nvSpPr>
        <p:spPr bwMode="auto">
          <a:xfrm>
            <a:off x="2852738" y="37846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67" name="Oval 87"/>
          <p:cNvSpPr>
            <a:spLocks noChangeArrowheads="1"/>
          </p:cNvSpPr>
          <p:nvPr/>
        </p:nvSpPr>
        <p:spPr bwMode="auto">
          <a:xfrm>
            <a:off x="3348038" y="46228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68" name="Oval 88"/>
          <p:cNvSpPr>
            <a:spLocks noChangeArrowheads="1"/>
          </p:cNvSpPr>
          <p:nvPr/>
        </p:nvSpPr>
        <p:spPr bwMode="auto">
          <a:xfrm>
            <a:off x="3348038" y="51435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69" name="Oval 89"/>
          <p:cNvSpPr>
            <a:spLocks noChangeArrowheads="1"/>
          </p:cNvSpPr>
          <p:nvPr/>
        </p:nvSpPr>
        <p:spPr bwMode="auto">
          <a:xfrm>
            <a:off x="3843338" y="51435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70" name="Oval 90"/>
          <p:cNvSpPr>
            <a:spLocks noChangeArrowheads="1"/>
          </p:cNvSpPr>
          <p:nvPr/>
        </p:nvSpPr>
        <p:spPr bwMode="auto">
          <a:xfrm>
            <a:off x="3843338" y="56007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71" name="Oval 91"/>
          <p:cNvSpPr>
            <a:spLocks noChangeArrowheads="1"/>
          </p:cNvSpPr>
          <p:nvPr/>
        </p:nvSpPr>
        <p:spPr bwMode="auto">
          <a:xfrm>
            <a:off x="4338638" y="56007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72" name="Oval 92"/>
          <p:cNvSpPr>
            <a:spLocks noChangeArrowheads="1"/>
          </p:cNvSpPr>
          <p:nvPr/>
        </p:nvSpPr>
        <p:spPr bwMode="auto">
          <a:xfrm>
            <a:off x="4338638" y="42291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73" name="Oval 93"/>
          <p:cNvSpPr>
            <a:spLocks noChangeArrowheads="1"/>
          </p:cNvSpPr>
          <p:nvPr/>
        </p:nvSpPr>
        <p:spPr bwMode="auto">
          <a:xfrm>
            <a:off x="4338638" y="28575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74" name="Oval 94"/>
          <p:cNvSpPr>
            <a:spLocks noChangeArrowheads="1"/>
          </p:cNvSpPr>
          <p:nvPr/>
        </p:nvSpPr>
        <p:spPr bwMode="auto">
          <a:xfrm>
            <a:off x="4338638" y="19431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75" name="Oval 95"/>
          <p:cNvSpPr>
            <a:spLocks noChangeArrowheads="1"/>
          </p:cNvSpPr>
          <p:nvPr/>
        </p:nvSpPr>
        <p:spPr bwMode="auto">
          <a:xfrm>
            <a:off x="4833938" y="24003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76" name="Oval 96"/>
          <p:cNvSpPr>
            <a:spLocks noChangeArrowheads="1"/>
          </p:cNvSpPr>
          <p:nvPr/>
        </p:nvSpPr>
        <p:spPr bwMode="auto">
          <a:xfrm>
            <a:off x="4833938" y="37719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77" name="Oval 97"/>
          <p:cNvSpPr>
            <a:spLocks noChangeArrowheads="1"/>
          </p:cNvSpPr>
          <p:nvPr/>
        </p:nvSpPr>
        <p:spPr bwMode="auto">
          <a:xfrm>
            <a:off x="4833938" y="46863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78" name="Oval 98"/>
          <p:cNvSpPr>
            <a:spLocks noChangeArrowheads="1"/>
          </p:cNvSpPr>
          <p:nvPr/>
        </p:nvSpPr>
        <p:spPr bwMode="auto">
          <a:xfrm>
            <a:off x="4833938" y="51562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79" name="Oval 99"/>
          <p:cNvSpPr>
            <a:spLocks noChangeArrowheads="1"/>
          </p:cNvSpPr>
          <p:nvPr/>
        </p:nvSpPr>
        <p:spPr bwMode="auto">
          <a:xfrm>
            <a:off x="5260975" y="4686300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80" name="Oval 100"/>
          <p:cNvSpPr>
            <a:spLocks noChangeArrowheads="1"/>
          </p:cNvSpPr>
          <p:nvPr/>
        </p:nvSpPr>
        <p:spPr bwMode="auto">
          <a:xfrm>
            <a:off x="5329238" y="33147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81" name="Oval 101"/>
          <p:cNvSpPr>
            <a:spLocks noChangeArrowheads="1"/>
          </p:cNvSpPr>
          <p:nvPr/>
        </p:nvSpPr>
        <p:spPr bwMode="auto">
          <a:xfrm>
            <a:off x="5329238" y="28575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82" name="Oval 102"/>
          <p:cNvSpPr>
            <a:spLocks noChangeArrowheads="1"/>
          </p:cNvSpPr>
          <p:nvPr/>
        </p:nvSpPr>
        <p:spPr bwMode="auto">
          <a:xfrm>
            <a:off x="5329238" y="24003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83" name="Oval 103"/>
          <p:cNvSpPr>
            <a:spLocks noChangeArrowheads="1"/>
          </p:cNvSpPr>
          <p:nvPr/>
        </p:nvSpPr>
        <p:spPr bwMode="auto">
          <a:xfrm>
            <a:off x="5838825" y="2413000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84" name="Oval 104"/>
          <p:cNvSpPr>
            <a:spLocks noChangeArrowheads="1"/>
          </p:cNvSpPr>
          <p:nvPr/>
        </p:nvSpPr>
        <p:spPr bwMode="auto">
          <a:xfrm>
            <a:off x="5838825" y="1943100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85" name="Oval 105"/>
          <p:cNvSpPr>
            <a:spLocks noChangeArrowheads="1"/>
          </p:cNvSpPr>
          <p:nvPr/>
        </p:nvSpPr>
        <p:spPr bwMode="auto">
          <a:xfrm>
            <a:off x="6815138" y="24130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86" name="Oval 106"/>
          <p:cNvSpPr>
            <a:spLocks noChangeArrowheads="1"/>
          </p:cNvSpPr>
          <p:nvPr/>
        </p:nvSpPr>
        <p:spPr bwMode="auto">
          <a:xfrm>
            <a:off x="7242175" y="1943100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87" name="Oval 107"/>
          <p:cNvSpPr>
            <a:spLocks noChangeArrowheads="1"/>
          </p:cNvSpPr>
          <p:nvPr/>
        </p:nvSpPr>
        <p:spPr bwMode="auto">
          <a:xfrm>
            <a:off x="7324725" y="3327400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88" name="Oval 108"/>
          <p:cNvSpPr>
            <a:spLocks noChangeArrowheads="1"/>
          </p:cNvSpPr>
          <p:nvPr/>
        </p:nvSpPr>
        <p:spPr bwMode="auto">
          <a:xfrm>
            <a:off x="7310438" y="42418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89" name="Oval 109"/>
          <p:cNvSpPr>
            <a:spLocks noChangeArrowheads="1"/>
          </p:cNvSpPr>
          <p:nvPr/>
        </p:nvSpPr>
        <p:spPr bwMode="auto">
          <a:xfrm>
            <a:off x="7820025" y="4229100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90" name="Oval 110"/>
          <p:cNvSpPr>
            <a:spLocks noChangeArrowheads="1"/>
          </p:cNvSpPr>
          <p:nvPr/>
        </p:nvSpPr>
        <p:spPr bwMode="auto">
          <a:xfrm>
            <a:off x="7805738" y="46863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91" name="Oval 111"/>
          <p:cNvSpPr>
            <a:spLocks noChangeArrowheads="1"/>
          </p:cNvSpPr>
          <p:nvPr/>
        </p:nvSpPr>
        <p:spPr bwMode="auto">
          <a:xfrm>
            <a:off x="7242175" y="5613400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92" name="Oval 112"/>
          <p:cNvSpPr>
            <a:spLocks noChangeArrowheads="1"/>
          </p:cNvSpPr>
          <p:nvPr/>
        </p:nvSpPr>
        <p:spPr bwMode="auto">
          <a:xfrm>
            <a:off x="6746875" y="5600700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93" name="Oval 113"/>
          <p:cNvSpPr>
            <a:spLocks noChangeArrowheads="1"/>
          </p:cNvSpPr>
          <p:nvPr/>
        </p:nvSpPr>
        <p:spPr bwMode="auto">
          <a:xfrm>
            <a:off x="6815138" y="51435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94" name="Oval 114"/>
          <p:cNvSpPr>
            <a:spLocks noChangeArrowheads="1"/>
          </p:cNvSpPr>
          <p:nvPr/>
        </p:nvSpPr>
        <p:spPr bwMode="auto">
          <a:xfrm>
            <a:off x="5824538" y="56007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95" name="Oval 115"/>
          <p:cNvSpPr>
            <a:spLocks noChangeArrowheads="1"/>
          </p:cNvSpPr>
          <p:nvPr/>
        </p:nvSpPr>
        <p:spPr bwMode="auto">
          <a:xfrm>
            <a:off x="6334125" y="4686300"/>
            <a:ext cx="68263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96" name="Oval 116"/>
          <p:cNvSpPr>
            <a:spLocks noChangeArrowheads="1"/>
          </p:cNvSpPr>
          <p:nvPr/>
        </p:nvSpPr>
        <p:spPr bwMode="auto">
          <a:xfrm>
            <a:off x="6319838" y="37719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97" name="Oval 117"/>
          <p:cNvSpPr>
            <a:spLocks noChangeArrowheads="1"/>
          </p:cNvSpPr>
          <p:nvPr/>
        </p:nvSpPr>
        <p:spPr bwMode="auto">
          <a:xfrm>
            <a:off x="5824538" y="42418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98" name="Oval 118"/>
          <p:cNvSpPr>
            <a:spLocks noChangeArrowheads="1"/>
          </p:cNvSpPr>
          <p:nvPr/>
        </p:nvSpPr>
        <p:spPr bwMode="auto">
          <a:xfrm>
            <a:off x="3348038" y="1943100"/>
            <a:ext cx="68262" cy="635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799" name="Text Box 119"/>
          <p:cNvSpPr txBox="1">
            <a:spLocks noChangeArrowheads="1"/>
          </p:cNvSpPr>
          <p:nvPr/>
        </p:nvSpPr>
        <p:spPr bwMode="auto">
          <a:xfrm>
            <a:off x="1184275" y="5829300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f</a:t>
            </a:r>
            <a:r>
              <a:rPr lang="en-US" sz="2400" baseline="-25000">
                <a:latin typeface="Times New Roman" charset="0"/>
                <a:ea typeface="ＭＳ Ｐゴシック" charset="0"/>
                <a:cs typeface="ＭＳ Ｐゴシック" charset="0"/>
              </a:rPr>
              <a:t>1</a:t>
            </a:r>
          </a:p>
        </p:txBody>
      </p:sp>
      <p:sp>
        <p:nvSpPr>
          <p:cNvPr id="199800" name="Text Box 120"/>
          <p:cNvSpPr txBox="1">
            <a:spLocks noChangeArrowheads="1"/>
          </p:cNvSpPr>
          <p:nvPr/>
        </p:nvSpPr>
        <p:spPr bwMode="auto">
          <a:xfrm>
            <a:off x="7634288" y="5829300"/>
            <a:ext cx="365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f</a:t>
            </a:r>
            <a:r>
              <a:rPr lang="en-US" sz="2400" baseline="-25000">
                <a:latin typeface="Times New Roman" charset="0"/>
                <a:ea typeface="ＭＳ Ｐゴシック" charset="0"/>
                <a:cs typeface="ＭＳ Ｐゴシック" charset="0"/>
              </a:rPr>
              <a:t>J</a:t>
            </a:r>
          </a:p>
        </p:txBody>
      </p:sp>
      <p:sp>
        <p:nvSpPr>
          <p:cNvPr id="199801" name="Text Box 121"/>
          <p:cNvSpPr txBox="1">
            <a:spLocks noChangeArrowheads="1"/>
          </p:cNvSpPr>
          <p:nvPr/>
        </p:nvSpPr>
        <p:spPr bwMode="auto">
          <a:xfrm>
            <a:off x="706438" y="5372100"/>
            <a:ext cx="420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2400" baseline="-25000">
                <a:latin typeface="Times New Roman" charset="0"/>
                <a:ea typeface="ＭＳ Ｐゴシック" charset="0"/>
                <a:cs typeface="ＭＳ Ｐゴシック" charset="0"/>
              </a:rPr>
              <a:t>1</a:t>
            </a:r>
          </a:p>
        </p:txBody>
      </p:sp>
      <p:sp>
        <p:nvSpPr>
          <p:cNvPr id="199802" name="Text Box 122"/>
          <p:cNvSpPr txBox="1">
            <a:spLocks noChangeArrowheads="1"/>
          </p:cNvSpPr>
          <p:nvPr/>
        </p:nvSpPr>
        <p:spPr bwMode="auto">
          <a:xfrm>
            <a:off x="706438" y="1714500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2400" baseline="-25000">
                <a:latin typeface="Times New Roman" charset="0"/>
                <a:ea typeface="ＭＳ Ｐゴシック" charset="0"/>
                <a:cs typeface="ＭＳ Ｐゴシック" charset="0"/>
              </a:rPr>
              <a:t>I</a:t>
            </a:r>
          </a:p>
        </p:txBody>
      </p:sp>
      <p:sp>
        <p:nvSpPr>
          <p:cNvPr id="199803" name="Rectangle 123"/>
          <p:cNvSpPr>
            <a:spLocks noChangeArrowheads="1"/>
          </p:cNvSpPr>
          <p:nvPr/>
        </p:nvSpPr>
        <p:spPr bwMode="auto">
          <a:xfrm>
            <a:off x="3017838" y="3009900"/>
            <a:ext cx="2146300" cy="106680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804" name="Rectangle 124"/>
          <p:cNvSpPr>
            <a:spLocks noChangeArrowheads="1"/>
          </p:cNvSpPr>
          <p:nvPr/>
        </p:nvSpPr>
        <p:spPr bwMode="auto">
          <a:xfrm>
            <a:off x="4503738" y="2552700"/>
            <a:ext cx="2146300" cy="1981200"/>
          </a:xfrm>
          <a:prstGeom prst="rect">
            <a:avLst/>
          </a:prstGeom>
          <a:noFill/>
          <a:ln w="19050">
            <a:solidFill>
              <a:srgbClr val="FF726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805" name="Rectangle 125"/>
          <p:cNvSpPr>
            <a:spLocks noChangeArrowheads="1"/>
          </p:cNvSpPr>
          <p:nvPr/>
        </p:nvSpPr>
        <p:spPr bwMode="auto">
          <a:xfrm>
            <a:off x="1531938" y="4381500"/>
            <a:ext cx="1651000" cy="106680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806" name="Rectangle 126"/>
          <p:cNvSpPr>
            <a:spLocks noChangeArrowheads="1"/>
          </p:cNvSpPr>
          <p:nvPr/>
        </p:nvSpPr>
        <p:spPr bwMode="auto">
          <a:xfrm>
            <a:off x="5494338" y="2095500"/>
            <a:ext cx="2146300" cy="106680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807" name="Rectangle 127"/>
          <p:cNvSpPr>
            <a:spLocks noChangeArrowheads="1"/>
          </p:cNvSpPr>
          <p:nvPr/>
        </p:nvSpPr>
        <p:spPr bwMode="auto">
          <a:xfrm>
            <a:off x="6980238" y="1638300"/>
            <a:ext cx="1155700" cy="106680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808" name="Rectangle 128"/>
          <p:cNvSpPr>
            <a:spLocks noChangeArrowheads="1"/>
          </p:cNvSpPr>
          <p:nvPr/>
        </p:nvSpPr>
        <p:spPr bwMode="auto">
          <a:xfrm>
            <a:off x="6567488" y="2171700"/>
            <a:ext cx="990600" cy="91440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809" name="Rectangle 129"/>
          <p:cNvSpPr>
            <a:spLocks noChangeArrowheads="1"/>
          </p:cNvSpPr>
          <p:nvPr/>
        </p:nvSpPr>
        <p:spPr bwMode="auto">
          <a:xfrm>
            <a:off x="5576888" y="2628900"/>
            <a:ext cx="990600" cy="45720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810" name="Rectangle 130"/>
          <p:cNvSpPr>
            <a:spLocks noChangeArrowheads="1"/>
          </p:cNvSpPr>
          <p:nvPr/>
        </p:nvSpPr>
        <p:spPr bwMode="auto">
          <a:xfrm>
            <a:off x="3595688" y="3543300"/>
            <a:ext cx="990600" cy="45720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811" name="Rectangle 131"/>
          <p:cNvSpPr>
            <a:spLocks noChangeArrowheads="1"/>
          </p:cNvSpPr>
          <p:nvPr/>
        </p:nvSpPr>
        <p:spPr bwMode="auto">
          <a:xfrm>
            <a:off x="2109788" y="4457700"/>
            <a:ext cx="990600" cy="45720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812" name="Rectangle 132"/>
          <p:cNvSpPr>
            <a:spLocks noChangeArrowheads="1"/>
          </p:cNvSpPr>
          <p:nvPr/>
        </p:nvSpPr>
        <p:spPr bwMode="auto">
          <a:xfrm>
            <a:off x="1614488" y="4914900"/>
            <a:ext cx="495300" cy="45720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9813" name="AutoShape 133"/>
          <p:cNvSpPr>
            <a:spLocks noChangeArrowheads="1"/>
          </p:cNvSpPr>
          <p:nvPr/>
        </p:nvSpPr>
        <p:spPr bwMode="auto">
          <a:xfrm>
            <a:off x="7264400" y="3881438"/>
            <a:ext cx="2146300" cy="914400"/>
          </a:xfrm>
          <a:prstGeom prst="wedgeRoundRectCallout">
            <a:avLst>
              <a:gd name="adj1" fmla="val -78046"/>
              <a:gd name="adj2" fmla="val -22741"/>
              <a:gd name="adj3" fmla="val 16667"/>
            </a:avLst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Alignment conflict</a:t>
            </a:r>
          </a:p>
        </p:txBody>
      </p:sp>
    </p:spTree>
    <p:extLst>
      <p:ext uri="{BB962C8B-B14F-4D97-AF65-F5344CB8AC3E}">
        <p14:creationId xmlns:p14="http://schemas.microsoft.com/office/powerpoint/2010/main" val="4024162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803" grpId="0" animBg="1"/>
      <p:bldP spid="199804" grpId="0" animBg="1"/>
      <p:bldP spid="199805" grpId="0" animBg="1"/>
      <p:bldP spid="199806" grpId="0" animBg="1"/>
      <p:bldP spid="199807" grpId="0" animBg="1"/>
      <p:bldP spid="199808" grpId="0" animBg="1"/>
      <p:bldP spid="199809" grpId="0" animBg="1"/>
      <p:bldP spid="199810" grpId="0" animBg="1"/>
      <p:bldP spid="199811" grpId="0" animBg="1"/>
      <p:bldP spid="199812" grpId="0" animBg="1"/>
      <p:bldP spid="19981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713B320-AD75-CD4F-9E3D-2871F2D46791}" type="slidenum">
              <a:rPr lang="en-US" altLang="en-US" sz="1400"/>
              <a:pPr/>
              <a:t>97</a:t>
            </a:fld>
            <a:endParaRPr lang="en-US" altLang="en-US" sz="1400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Dealing with Asymmetry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Word alignment models are asymmetric; Viterbi path has:</a:t>
            </a:r>
          </a:p>
          <a:p>
            <a:pPr lvl="1"/>
            <a:r>
              <a:rPr lang="en-US" altLang="en-US"/>
              <a:t>multiple source words – one target word alignments</a:t>
            </a:r>
          </a:p>
          <a:p>
            <a:pPr lvl="1"/>
            <a:r>
              <a:rPr lang="en-US" altLang="en-US"/>
              <a:t>but no one source word – multiple target words alignments</a:t>
            </a:r>
          </a:p>
          <a:p>
            <a:pPr lvl="1"/>
            <a:endParaRPr lang="en-US" altLang="en-US"/>
          </a:p>
          <a:p>
            <a:r>
              <a:rPr lang="en-US" altLang="en-US"/>
              <a:t>Train alignment model also in reverse direction, i.e. target -&gt; source</a:t>
            </a:r>
          </a:p>
          <a:p>
            <a:endParaRPr lang="en-US" altLang="en-US"/>
          </a:p>
          <a:p>
            <a:r>
              <a:rPr lang="en-US" altLang="en-US"/>
              <a:t>Using both Viterbi paths:</a:t>
            </a:r>
          </a:p>
          <a:p>
            <a:pPr lvl="1"/>
            <a:r>
              <a:rPr lang="en-US" altLang="en-US"/>
              <a:t>Simple: extract phrases from both directions and merge tables</a:t>
            </a:r>
          </a:p>
          <a:p>
            <a:pPr lvl="1"/>
            <a:r>
              <a:rPr lang="ja-JP" altLang="en-US"/>
              <a:t>‘</a:t>
            </a:r>
            <a:r>
              <a:rPr lang="en-US" altLang="ja-JP"/>
              <a:t>Merge</a:t>
            </a:r>
            <a:r>
              <a:rPr lang="ja-JP" altLang="en-US"/>
              <a:t>’</a:t>
            </a:r>
            <a:r>
              <a:rPr lang="en-US" altLang="ja-JP"/>
              <a:t> Viterbi paths and extract phrase pairs according to resulting pattern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836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CEF3356-BFF2-5642-B02D-58DE6F2ABE1F}" type="slidenum">
              <a:rPr lang="en-US" altLang="en-US" sz="1400"/>
              <a:pPr/>
              <a:t>98</a:t>
            </a:fld>
            <a:endParaRPr lang="en-US" altLang="en-US" sz="1400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Combine Viterbi Path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066800"/>
            <a:ext cx="8859838" cy="2414588"/>
          </a:xfrm>
        </p:spPr>
        <p:txBody>
          <a:bodyPr/>
          <a:lstStyle/>
          <a:p>
            <a:endParaRPr lang="en-US" altLang="en-US" sz="2000"/>
          </a:p>
        </p:txBody>
      </p:sp>
      <p:grpSp>
        <p:nvGrpSpPr>
          <p:cNvPr id="78852" name="Group 134"/>
          <p:cNvGrpSpPr>
            <a:grpSpLocks/>
          </p:cNvGrpSpPr>
          <p:nvPr/>
        </p:nvGrpSpPr>
        <p:grpSpPr bwMode="auto">
          <a:xfrm>
            <a:off x="495300" y="1600200"/>
            <a:ext cx="9328150" cy="4729163"/>
            <a:chOff x="288" y="1152"/>
            <a:chExt cx="5424" cy="2979"/>
          </a:xfrm>
        </p:grpSpPr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 flipV="1">
              <a:off x="528" y="1152"/>
              <a:ext cx="0" cy="26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528" y="3840"/>
              <a:ext cx="41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374" name="Oval 6"/>
            <p:cNvSpPr>
              <a:spLocks noChangeArrowheads="1"/>
            </p:cNvSpPr>
            <p:nvPr/>
          </p:nvSpPr>
          <p:spPr bwMode="auto">
            <a:xfrm>
              <a:off x="624" y="3629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375" name="Oval 7"/>
            <p:cNvSpPr>
              <a:spLocks noChangeArrowheads="1"/>
            </p:cNvSpPr>
            <p:nvPr/>
          </p:nvSpPr>
          <p:spPr bwMode="auto">
            <a:xfrm>
              <a:off x="912" y="3360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376" name="Oval 8"/>
            <p:cNvSpPr>
              <a:spLocks noChangeArrowheads="1"/>
            </p:cNvSpPr>
            <p:nvPr/>
          </p:nvSpPr>
          <p:spPr bwMode="auto">
            <a:xfrm>
              <a:off x="1200" y="3053"/>
              <a:ext cx="115" cy="11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377" name="Line 9"/>
            <p:cNvSpPr>
              <a:spLocks noChangeShapeType="1"/>
            </p:cNvSpPr>
            <p:nvPr/>
          </p:nvSpPr>
          <p:spPr bwMode="auto">
            <a:xfrm>
              <a:off x="528" y="3552"/>
              <a:ext cx="412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378" name="Line 10"/>
            <p:cNvSpPr>
              <a:spLocks noChangeShapeType="1"/>
            </p:cNvSpPr>
            <p:nvPr/>
          </p:nvSpPr>
          <p:spPr bwMode="auto">
            <a:xfrm>
              <a:off x="528" y="3264"/>
              <a:ext cx="412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379" name="Line 11"/>
            <p:cNvSpPr>
              <a:spLocks noChangeShapeType="1"/>
            </p:cNvSpPr>
            <p:nvPr/>
          </p:nvSpPr>
          <p:spPr bwMode="auto">
            <a:xfrm>
              <a:off x="528" y="2976"/>
              <a:ext cx="412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380" name="Line 12"/>
            <p:cNvSpPr>
              <a:spLocks noChangeShapeType="1"/>
            </p:cNvSpPr>
            <p:nvPr/>
          </p:nvSpPr>
          <p:spPr bwMode="auto">
            <a:xfrm>
              <a:off x="528" y="2688"/>
              <a:ext cx="412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381" name="Line 13"/>
            <p:cNvSpPr>
              <a:spLocks noChangeShapeType="1"/>
            </p:cNvSpPr>
            <p:nvPr/>
          </p:nvSpPr>
          <p:spPr bwMode="auto">
            <a:xfrm>
              <a:off x="528" y="2400"/>
              <a:ext cx="412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382" name="Line 14"/>
            <p:cNvSpPr>
              <a:spLocks noChangeShapeType="1"/>
            </p:cNvSpPr>
            <p:nvPr/>
          </p:nvSpPr>
          <p:spPr bwMode="auto">
            <a:xfrm>
              <a:off x="528" y="2112"/>
              <a:ext cx="412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383" name="Line 15"/>
            <p:cNvSpPr>
              <a:spLocks noChangeShapeType="1"/>
            </p:cNvSpPr>
            <p:nvPr/>
          </p:nvSpPr>
          <p:spPr bwMode="auto">
            <a:xfrm>
              <a:off x="528" y="1824"/>
              <a:ext cx="412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384" name="Line 16"/>
            <p:cNvSpPr>
              <a:spLocks noChangeShapeType="1"/>
            </p:cNvSpPr>
            <p:nvPr/>
          </p:nvSpPr>
          <p:spPr bwMode="auto">
            <a:xfrm>
              <a:off x="528" y="1536"/>
              <a:ext cx="412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385" name="Line 17"/>
            <p:cNvSpPr>
              <a:spLocks noChangeShapeType="1"/>
            </p:cNvSpPr>
            <p:nvPr/>
          </p:nvSpPr>
          <p:spPr bwMode="auto">
            <a:xfrm>
              <a:off x="528" y="1248"/>
              <a:ext cx="412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386" name="Line 18"/>
            <p:cNvSpPr>
              <a:spLocks noChangeShapeType="1"/>
            </p:cNvSpPr>
            <p:nvPr/>
          </p:nvSpPr>
          <p:spPr bwMode="auto">
            <a:xfrm flipV="1">
              <a:off x="816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387" name="Line 19"/>
            <p:cNvSpPr>
              <a:spLocks noChangeShapeType="1"/>
            </p:cNvSpPr>
            <p:nvPr/>
          </p:nvSpPr>
          <p:spPr bwMode="auto">
            <a:xfrm flipV="1">
              <a:off x="1104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388" name="Line 20"/>
            <p:cNvSpPr>
              <a:spLocks noChangeShapeType="1"/>
            </p:cNvSpPr>
            <p:nvPr/>
          </p:nvSpPr>
          <p:spPr bwMode="auto">
            <a:xfrm flipV="1">
              <a:off x="1392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389" name="Line 21"/>
            <p:cNvSpPr>
              <a:spLocks noChangeShapeType="1"/>
            </p:cNvSpPr>
            <p:nvPr/>
          </p:nvSpPr>
          <p:spPr bwMode="auto">
            <a:xfrm flipV="1">
              <a:off x="1680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390" name="Line 22"/>
            <p:cNvSpPr>
              <a:spLocks noChangeShapeType="1"/>
            </p:cNvSpPr>
            <p:nvPr/>
          </p:nvSpPr>
          <p:spPr bwMode="auto">
            <a:xfrm flipV="1">
              <a:off x="1968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391" name="Line 23"/>
            <p:cNvSpPr>
              <a:spLocks noChangeShapeType="1"/>
            </p:cNvSpPr>
            <p:nvPr/>
          </p:nvSpPr>
          <p:spPr bwMode="auto">
            <a:xfrm flipV="1">
              <a:off x="2256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392" name="Line 24"/>
            <p:cNvSpPr>
              <a:spLocks noChangeShapeType="1"/>
            </p:cNvSpPr>
            <p:nvPr/>
          </p:nvSpPr>
          <p:spPr bwMode="auto">
            <a:xfrm flipV="1">
              <a:off x="2544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393" name="Line 25"/>
            <p:cNvSpPr>
              <a:spLocks noChangeShapeType="1"/>
            </p:cNvSpPr>
            <p:nvPr/>
          </p:nvSpPr>
          <p:spPr bwMode="auto">
            <a:xfrm flipV="1">
              <a:off x="2832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394" name="Line 26"/>
            <p:cNvSpPr>
              <a:spLocks noChangeShapeType="1"/>
            </p:cNvSpPr>
            <p:nvPr/>
          </p:nvSpPr>
          <p:spPr bwMode="auto">
            <a:xfrm flipV="1">
              <a:off x="3120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395" name="Line 27"/>
            <p:cNvSpPr>
              <a:spLocks noChangeShapeType="1"/>
            </p:cNvSpPr>
            <p:nvPr/>
          </p:nvSpPr>
          <p:spPr bwMode="auto">
            <a:xfrm flipV="1">
              <a:off x="3408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396" name="Line 28"/>
            <p:cNvSpPr>
              <a:spLocks noChangeShapeType="1"/>
            </p:cNvSpPr>
            <p:nvPr/>
          </p:nvSpPr>
          <p:spPr bwMode="auto">
            <a:xfrm flipV="1">
              <a:off x="3696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397" name="Line 29"/>
            <p:cNvSpPr>
              <a:spLocks noChangeShapeType="1"/>
            </p:cNvSpPr>
            <p:nvPr/>
          </p:nvSpPr>
          <p:spPr bwMode="auto">
            <a:xfrm flipV="1">
              <a:off x="3984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398" name="Line 30"/>
            <p:cNvSpPr>
              <a:spLocks noChangeShapeType="1"/>
            </p:cNvSpPr>
            <p:nvPr/>
          </p:nvSpPr>
          <p:spPr bwMode="auto">
            <a:xfrm flipV="1">
              <a:off x="4272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399" name="Line 31"/>
            <p:cNvSpPr>
              <a:spLocks noChangeShapeType="1"/>
            </p:cNvSpPr>
            <p:nvPr/>
          </p:nvSpPr>
          <p:spPr bwMode="auto">
            <a:xfrm flipV="1">
              <a:off x="4560" y="1152"/>
              <a:ext cx="0" cy="26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400" name="Oval 32"/>
            <p:cNvSpPr>
              <a:spLocks noChangeArrowheads="1"/>
            </p:cNvSpPr>
            <p:nvPr/>
          </p:nvSpPr>
          <p:spPr bwMode="auto">
            <a:xfrm>
              <a:off x="1469" y="3053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01" name="Oval 33"/>
            <p:cNvSpPr>
              <a:spLocks noChangeArrowheads="1"/>
            </p:cNvSpPr>
            <p:nvPr/>
          </p:nvSpPr>
          <p:spPr bwMode="auto">
            <a:xfrm>
              <a:off x="1757" y="2170"/>
              <a:ext cx="115" cy="11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02" name="Oval 34"/>
            <p:cNvSpPr>
              <a:spLocks noChangeArrowheads="1"/>
            </p:cNvSpPr>
            <p:nvPr/>
          </p:nvSpPr>
          <p:spPr bwMode="auto">
            <a:xfrm>
              <a:off x="2045" y="2506"/>
              <a:ext cx="115" cy="11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03" name="Oval 35"/>
            <p:cNvSpPr>
              <a:spLocks noChangeArrowheads="1"/>
            </p:cNvSpPr>
            <p:nvPr/>
          </p:nvSpPr>
          <p:spPr bwMode="auto">
            <a:xfrm>
              <a:off x="2333" y="2506"/>
              <a:ext cx="115" cy="11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04" name="Oval 36"/>
            <p:cNvSpPr>
              <a:spLocks noChangeArrowheads="1"/>
            </p:cNvSpPr>
            <p:nvPr/>
          </p:nvSpPr>
          <p:spPr bwMode="auto">
            <a:xfrm>
              <a:off x="2621" y="2189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05" name="Oval 37"/>
            <p:cNvSpPr>
              <a:spLocks noChangeArrowheads="1"/>
            </p:cNvSpPr>
            <p:nvPr/>
          </p:nvSpPr>
          <p:spPr bwMode="auto">
            <a:xfrm>
              <a:off x="2909" y="2765"/>
              <a:ext cx="115" cy="11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06" name="Oval 38"/>
            <p:cNvSpPr>
              <a:spLocks noChangeArrowheads="1"/>
            </p:cNvSpPr>
            <p:nvPr/>
          </p:nvSpPr>
          <p:spPr bwMode="auto">
            <a:xfrm>
              <a:off x="3216" y="1901"/>
              <a:ext cx="115" cy="11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07" name="Oval 39"/>
            <p:cNvSpPr>
              <a:spLocks noChangeArrowheads="1"/>
            </p:cNvSpPr>
            <p:nvPr/>
          </p:nvSpPr>
          <p:spPr bwMode="auto">
            <a:xfrm>
              <a:off x="3485" y="1901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08" name="Oval 40"/>
            <p:cNvSpPr>
              <a:spLocks noChangeArrowheads="1"/>
            </p:cNvSpPr>
            <p:nvPr/>
          </p:nvSpPr>
          <p:spPr bwMode="auto">
            <a:xfrm>
              <a:off x="3773" y="1901"/>
              <a:ext cx="115" cy="11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09" name="Oval 41"/>
            <p:cNvSpPr>
              <a:spLocks noChangeArrowheads="1"/>
            </p:cNvSpPr>
            <p:nvPr/>
          </p:nvSpPr>
          <p:spPr bwMode="auto">
            <a:xfrm>
              <a:off x="4061" y="1613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10" name="Oval 42"/>
            <p:cNvSpPr>
              <a:spLocks noChangeArrowheads="1"/>
            </p:cNvSpPr>
            <p:nvPr/>
          </p:nvSpPr>
          <p:spPr bwMode="auto">
            <a:xfrm>
              <a:off x="4349" y="1344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11" name="Oval 43"/>
            <p:cNvSpPr>
              <a:spLocks noChangeArrowheads="1"/>
            </p:cNvSpPr>
            <p:nvPr/>
          </p:nvSpPr>
          <p:spPr bwMode="auto">
            <a:xfrm>
              <a:off x="651" y="2784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12" name="Oval 44"/>
            <p:cNvSpPr>
              <a:spLocks noChangeArrowheads="1"/>
            </p:cNvSpPr>
            <p:nvPr/>
          </p:nvSpPr>
          <p:spPr bwMode="auto">
            <a:xfrm>
              <a:off x="939" y="1920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13" name="Oval 45"/>
            <p:cNvSpPr>
              <a:spLocks noChangeArrowheads="1"/>
            </p:cNvSpPr>
            <p:nvPr/>
          </p:nvSpPr>
          <p:spPr bwMode="auto">
            <a:xfrm>
              <a:off x="1200" y="2523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14" name="Oval 46"/>
            <p:cNvSpPr>
              <a:spLocks noChangeArrowheads="1"/>
            </p:cNvSpPr>
            <p:nvPr/>
          </p:nvSpPr>
          <p:spPr bwMode="auto">
            <a:xfrm>
              <a:off x="1488" y="3387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15" name="Oval 47"/>
            <p:cNvSpPr>
              <a:spLocks noChangeArrowheads="1"/>
            </p:cNvSpPr>
            <p:nvPr/>
          </p:nvSpPr>
          <p:spPr bwMode="auto">
            <a:xfrm>
              <a:off x="1803" y="3675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16" name="Oval 48"/>
            <p:cNvSpPr>
              <a:spLocks noChangeArrowheads="1"/>
            </p:cNvSpPr>
            <p:nvPr/>
          </p:nvSpPr>
          <p:spPr bwMode="auto">
            <a:xfrm>
              <a:off x="1776" y="2784"/>
              <a:ext cx="115" cy="117"/>
            </a:xfrm>
            <a:prstGeom prst="ellipse">
              <a:avLst/>
            </a:prstGeom>
            <a:solidFill>
              <a:srgbClr val="800080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17" name="Oval 49"/>
            <p:cNvSpPr>
              <a:spLocks noChangeArrowheads="1"/>
            </p:cNvSpPr>
            <p:nvPr/>
          </p:nvSpPr>
          <p:spPr bwMode="auto">
            <a:xfrm>
              <a:off x="2064" y="2208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18" name="Oval 50"/>
            <p:cNvSpPr>
              <a:spLocks noChangeArrowheads="1"/>
            </p:cNvSpPr>
            <p:nvPr/>
          </p:nvSpPr>
          <p:spPr bwMode="auto">
            <a:xfrm>
              <a:off x="2379" y="1632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19" name="Oval 51"/>
            <p:cNvSpPr>
              <a:spLocks noChangeArrowheads="1"/>
            </p:cNvSpPr>
            <p:nvPr/>
          </p:nvSpPr>
          <p:spPr bwMode="auto">
            <a:xfrm>
              <a:off x="2667" y="1947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20" name="Oval 52"/>
            <p:cNvSpPr>
              <a:spLocks noChangeArrowheads="1"/>
            </p:cNvSpPr>
            <p:nvPr/>
          </p:nvSpPr>
          <p:spPr bwMode="auto">
            <a:xfrm>
              <a:off x="2955" y="1371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21" name="Oval 53"/>
            <p:cNvSpPr>
              <a:spLocks noChangeArrowheads="1"/>
            </p:cNvSpPr>
            <p:nvPr/>
          </p:nvSpPr>
          <p:spPr bwMode="auto">
            <a:xfrm>
              <a:off x="3243" y="2523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22" name="Oval 54"/>
            <p:cNvSpPr>
              <a:spLocks noChangeArrowheads="1"/>
            </p:cNvSpPr>
            <p:nvPr/>
          </p:nvSpPr>
          <p:spPr bwMode="auto">
            <a:xfrm>
              <a:off x="3531" y="3387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23" name="Oval 55"/>
            <p:cNvSpPr>
              <a:spLocks noChangeArrowheads="1"/>
            </p:cNvSpPr>
            <p:nvPr/>
          </p:nvSpPr>
          <p:spPr bwMode="auto">
            <a:xfrm>
              <a:off x="3819" y="3072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24" name="Oval 56"/>
            <p:cNvSpPr>
              <a:spLocks noChangeArrowheads="1"/>
            </p:cNvSpPr>
            <p:nvPr/>
          </p:nvSpPr>
          <p:spPr bwMode="auto">
            <a:xfrm>
              <a:off x="4107" y="2523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25" name="Oval 57"/>
            <p:cNvSpPr>
              <a:spLocks noChangeArrowheads="1"/>
            </p:cNvSpPr>
            <p:nvPr/>
          </p:nvSpPr>
          <p:spPr bwMode="auto">
            <a:xfrm>
              <a:off x="4395" y="1947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26" name="Oval 58"/>
            <p:cNvSpPr>
              <a:spLocks noChangeArrowheads="1"/>
            </p:cNvSpPr>
            <p:nvPr/>
          </p:nvSpPr>
          <p:spPr bwMode="auto">
            <a:xfrm>
              <a:off x="4368" y="3675"/>
              <a:ext cx="69" cy="6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27" name="Oval 59"/>
            <p:cNvSpPr>
              <a:spLocks noChangeArrowheads="1"/>
            </p:cNvSpPr>
            <p:nvPr/>
          </p:nvSpPr>
          <p:spPr bwMode="auto">
            <a:xfrm>
              <a:off x="624" y="1632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28" name="Oval 60"/>
            <p:cNvSpPr>
              <a:spLocks noChangeArrowheads="1"/>
            </p:cNvSpPr>
            <p:nvPr/>
          </p:nvSpPr>
          <p:spPr bwMode="auto">
            <a:xfrm>
              <a:off x="922" y="2794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29" name="Oval 61"/>
            <p:cNvSpPr>
              <a:spLocks noChangeArrowheads="1"/>
            </p:cNvSpPr>
            <p:nvPr/>
          </p:nvSpPr>
          <p:spPr bwMode="auto">
            <a:xfrm>
              <a:off x="1210" y="1632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30" name="Oval 62"/>
            <p:cNvSpPr>
              <a:spLocks noChangeArrowheads="1"/>
            </p:cNvSpPr>
            <p:nvPr/>
          </p:nvSpPr>
          <p:spPr bwMode="auto">
            <a:xfrm>
              <a:off x="1776" y="1930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31" name="Oval 63"/>
            <p:cNvSpPr>
              <a:spLocks noChangeArrowheads="1"/>
            </p:cNvSpPr>
            <p:nvPr/>
          </p:nvSpPr>
          <p:spPr bwMode="auto">
            <a:xfrm>
              <a:off x="1776" y="2506"/>
              <a:ext cx="86" cy="86"/>
            </a:xfrm>
            <a:prstGeom prst="ellipse">
              <a:avLst/>
            </a:prstGeom>
            <a:solidFill>
              <a:srgbClr val="800080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32" name="Oval 64"/>
            <p:cNvSpPr>
              <a:spLocks noChangeArrowheads="1"/>
            </p:cNvSpPr>
            <p:nvPr/>
          </p:nvSpPr>
          <p:spPr bwMode="auto">
            <a:xfrm>
              <a:off x="2074" y="3082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33" name="Oval 65"/>
            <p:cNvSpPr>
              <a:spLocks noChangeArrowheads="1"/>
            </p:cNvSpPr>
            <p:nvPr/>
          </p:nvSpPr>
          <p:spPr bwMode="auto">
            <a:xfrm>
              <a:off x="2362" y="3370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34" name="Oval 66"/>
            <p:cNvSpPr>
              <a:spLocks noChangeArrowheads="1"/>
            </p:cNvSpPr>
            <p:nvPr/>
          </p:nvSpPr>
          <p:spPr bwMode="auto">
            <a:xfrm>
              <a:off x="2938" y="3658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35" name="Oval 67"/>
            <p:cNvSpPr>
              <a:spLocks noChangeArrowheads="1"/>
            </p:cNvSpPr>
            <p:nvPr/>
          </p:nvSpPr>
          <p:spPr bwMode="auto">
            <a:xfrm>
              <a:off x="3226" y="2208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36" name="Oval 68"/>
            <p:cNvSpPr>
              <a:spLocks noChangeArrowheads="1"/>
            </p:cNvSpPr>
            <p:nvPr/>
          </p:nvSpPr>
          <p:spPr bwMode="auto">
            <a:xfrm>
              <a:off x="3514" y="1344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37" name="Oval 69"/>
            <p:cNvSpPr>
              <a:spLocks noChangeArrowheads="1"/>
            </p:cNvSpPr>
            <p:nvPr/>
          </p:nvSpPr>
          <p:spPr bwMode="auto">
            <a:xfrm>
              <a:off x="3802" y="2506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38" name="Oval 70"/>
            <p:cNvSpPr>
              <a:spLocks noChangeArrowheads="1"/>
            </p:cNvSpPr>
            <p:nvPr/>
          </p:nvSpPr>
          <p:spPr bwMode="auto">
            <a:xfrm>
              <a:off x="4090" y="3370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39" name="Oval 71"/>
            <p:cNvSpPr>
              <a:spLocks noChangeArrowheads="1"/>
            </p:cNvSpPr>
            <p:nvPr/>
          </p:nvSpPr>
          <p:spPr bwMode="auto">
            <a:xfrm>
              <a:off x="4378" y="1642"/>
              <a:ext cx="86" cy="8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40" name="Oval 72"/>
            <p:cNvSpPr>
              <a:spLocks noChangeArrowheads="1"/>
            </p:cNvSpPr>
            <p:nvPr/>
          </p:nvSpPr>
          <p:spPr bwMode="auto">
            <a:xfrm>
              <a:off x="672" y="340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41" name="Oval 73"/>
            <p:cNvSpPr>
              <a:spLocks noChangeArrowheads="1"/>
            </p:cNvSpPr>
            <p:nvPr/>
          </p:nvSpPr>
          <p:spPr bwMode="auto">
            <a:xfrm>
              <a:off x="672" y="2544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42" name="Oval 74"/>
            <p:cNvSpPr>
              <a:spLocks noChangeArrowheads="1"/>
            </p:cNvSpPr>
            <p:nvPr/>
          </p:nvSpPr>
          <p:spPr bwMode="auto">
            <a:xfrm>
              <a:off x="672" y="2256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43" name="Oval 75"/>
            <p:cNvSpPr>
              <a:spLocks noChangeArrowheads="1"/>
            </p:cNvSpPr>
            <p:nvPr/>
          </p:nvSpPr>
          <p:spPr bwMode="auto">
            <a:xfrm>
              <a:off x="672" y="192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44" name="Oval 76"/>
            <p:cNvSpPr>
              <a:spLocks noChangeArrowheads="1"/>
            </p:cNvSpPr>
            <p:nvPr/>
          </p:nvSpPr>
          <p:spPr bwMode="auto">
            <a:xfrm>
              <a:off x="968" y="139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45" name="Oval 77"/>
            <p:cNvSpPr>
              <a:spLocks noChangeArrowheads="1"/>
            </p:cNvSpPr>
            <p:nvPr/>
          </p:nvSpPr>
          <p:spPr bwMode="auto">
            <a:xfrm>
              <a:off x="960" y="168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46" name="Oval 78"/>
            <p:cNvSpPr>
              <a:spLocks noChangeArrowheads="1"/>
            </p:cNvSpPr>
            <p:nvPr/>
          </p:nvSpPr>
          <p:spPr bwMode="auto">
            <a:xfrm>
              <a:off x="960" y="255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47" name="Oval 79"/>
            <p:cNvSpPr>
              <a:spLocks noChangeArrowheads="1"/>
            </p:cNvSpPr>
            <p:nvPr/>
          </p:nvSpPr>
          <p:spPr bwMode="auto">
            <a:xfrm>
              <a:off x="960" y="3696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48" name="Oval 80"/>
            <p:cNvSpPr>
              <a:spLocks noChangeArrowheads="1"/>
            </p:cNvSpPr>
            <p:nvPr/>
          </p:nvSpPr>
          <p:spPr bwMode="auto">
            <a:xfrm>
              <a:off x="1248" y="340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49" name="Oval 81"/>
            <p:cNvSpPr>
              <a:spLocks noChangeArrowheads="1"/>
            </p:cNvSpPr>
            <p:nvPr/>
          </p:nvSpPr>
          <p:spPr bwMode="auto">
            <a:xfrm>
              <a:off x="1248" y="283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50" name="Oval 82"/>
            <p:cNvSpPr>
              <a:spLocks noChangeArrowheads="1"/>
            </p:cNvSpPr>
            <p:nvPr/>
          </p:nvSpPr>
          <p:spPr bwMode="auto">
            <a:xfrm>
              <a:off x="1248" y="196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51" name="Oval 83"/>
            <p:cNvSpPr>
              <a:spLocks noChangeArrowheads="1"/>
            </p:cNvSpPr>
            <p:nvPr/>
          </p:nvSpPr>
          <p:spPr bwMode="auto">
            <a:xfrm>
              <a:off x="1248" y="139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52" name="Oval 84"/>
            <p:cNvSpPr>
              <a:spLocks noChangeArrowheads="1"/>
            </p:cNvSpPr>
            <p:nvPr/>
          </p:nvSpPr>
          <p:spPr bwMode="auto">
            <a:xfrm>
              <a:off x="1536" y="168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53" name="Oval 85"/>
            <p:cNvSpPr>
              <a:spLocks noChangeArrowheads="1"/>
            </p:cNvSpPr>
            <p:nvPr/>
          </p:nvSpPr>
          <p:spPr bwMode="auto">
            <a:xfrm>
              <a:off x="1536" y="1976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54" name="Oval 86"/>
            <p:cNvSpPr>
              <a:spLocks noChangeArrowheads="1"/>
            </p:cNvSpPr>
            <p:nvPr/>
          </p:nvSpPr>
          <p:spPr bwMode="auto">
            <a:xfrm>
              <a:off x="1536" y="255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55" name="Oval 87"/>
            <p:cNvSpPr>
              <a:spLocks noChangeArrowheads="1"/>
            </p:cNvSpPr>
            <p:nvPr/>
          </p:nvSpPr>
          <p:spPr bwMode="auto">
            <a:xfrm>
              <a:off x="1824" y="308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56" name="Oval 88"/>
            <p:cNvSpPr>
              <a:spLocks noChangeArrowheads="1"/>
            </p:cNvSpPr>
            <p:nvPr/>
          </p:nvSpPr>
          <p:spPr bwMode="auto">
            <a:xfrm>
              <a:off x="1824" y="340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57" name="Oval 89"/>
            <p:cNvSpPr>
              <a:spLocks noChangeArrowheads="1"/>
            </p:cNvSpPr>
            <p:nvPr/>
          </p:nvSpPr>
          <p:spPr bwMode="auto">
            <a:xfrm>
              <a:off x="2112" y="340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58" name="Oval 90"/>
            <p:cNvSpPr>
              <a:spLocks noChangeArrowheads="1"/>
            </p:cNvSpPr>
            <p:nvPr/>
          </p:nvSpPr>
          <p:spPr bwMode="auto">
            <a:xfrm>
              <a:off x="2112" y="3696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59" name="Oval 91"/>
            <p:cNvSpPr>
              <a:spLocks noChangeArrowheads="1"/>
            </p:cNvSpPr>
            <p:nvPr/>
          </p:nvSpPr>
          <p:spPr bwMode="auto">
            <a:xfrm>
              <a:off x="2400" y="3696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60" name="Oval 92"/>
            <p:cNvSpPr>
              <a:spLocks noChangeArrowheads="1"/>
            </p:cNvSpPr>
            <p:nvPr/>
          </p:nvSpPr>
          <p:spPr bwMode="auto">
            <a:xfrm>
              <a:off x="2400" y="283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61" name="Oval 93"/>
            <p:cNvSpPr>
              <a:spLocks noChangeArrowheads="1"/>
            </p:cNvSpPr>
            <p:nvPr/>
          </p:nvSpPr>
          <p:spPr bwMode="auto">
            <a:xfrm>
              <a:off x="2400" y="196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62" name="Oval 94"/>
            <p:cNvSpPr>
              <a:spLocks noChangeArrowheads="1"/>
            </p:cNvSpPr>
            <p:nvPr/>
          </p:nvSpPr>
          <p:spPr bwMode="auto">
            <a:xfrm>
              <a:off x="2400" y="139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63" name="Oval 95"/>
            <p:cNvSpPr>
              <a:spLocks noChangeArrowheads="1"/>
            </p:cNvSpPr>
            <p:nvPr/>
          </p:nvSpPr>
          <p:spPr bwMode="auto">
            <a:xfrm>
              <a:off x="2688" y="168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64" name="Oval 96"/>
            <p:cNvSpPr>
              <a:spLocks noChangeArrowheads="1"/>
            </p:cNvSpPr>
            <p:nvPr/>
          </p:nvSpPr>
          <p:spPr bwMode="auto">
            <a:xfrm>
              <a:off x="2688" y="2544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65" name="Oval 97"/>
            <p:cNvSpPr>
              <a:spLocks noChangeArrowheads="1"/>
            </p:cNvSpPr>
            <p:nvPr/>
          </p:nvSpPr>
          <p:spPr bwMode="auto">
            <a:xfrm>
              <a:off x="2688" y="312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66" name="Oval 98"/>
            <p:cNvSpPr>
              <a:spLocks noChangeArrowheads="1"/>
            </p:cNvSpPr>
            <p:nvPr/>
          </p:nvSpPr>
          <p:spPr bwMode="auto">
            <a:xfrm>
              <a:off x="2688" y="3416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67" name="Oval 99"/>
            <p:cNvSpPr>
              <a:spLocks noChangeArrowheads="1"/>
            </p:cNvSpPr>
            <p:nvPr/>
          </p:nvSpPr>
          <p:spPr bwMode="auto">
            <a:xfrm>
              <a:off x="2936" y="312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68" name="Oval 100"/>
            <p:cNvSpPr>
              <a:spLocks noChangeArrowheads="1"/>
            </p:cNvSpPr>
            <p:nvPr/>
          </p:nvSpPr>
          <p:spPr bwMode="auto">
            <a:xfrm>
              <a:off x="2976" y="2256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69" name="Oval 101"/>
            <p:cNvSpPr>
              <a:spLocks noChangeArrowheads="1"/>
            </p:cNvSpPr>
            <p:nvPr/>
          </p:nvSpPr>
          <p:spPr bwMode="auto">
            <a:xfrm>
              <a:off x="2976" y="196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70" name="Oval 102"/>
            <p:cNvSpPr>
              <a:spLocks noChangeArrowheads="1"/>
            </p:cNvSpPr>
            <p:nvPr/>
          </p:nvSpPr>
          <p:spPr bwMode="auto">
            <a:xfrm>
              <a:off x="2976" y="168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71" name="Oval 103"/>
            <p:cNvSpPr>
              <a:spLocks noChangeArrowheads="1"/>
            </p:cNvSpPr>
            <p:nvPr/>
          </p:nvSpPr>
          <p:spPr bwMode="auto">
            <a:xfrm>
              <a:off x="3272" y="168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72" name="Oval 104"/>
            <p:cNvSpPr>
              <a:spLocks noChangeArrowheads="1"/>
            </p:cNvSpPr>
            <p:nvPr/>
          </p:nvSpPr>
          <p:spPr bwMode="auto">
            <a:xfrm>
              <a:off x="3272" y="139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73" name="Oval 105"/>
            <p:cNvSpPr>
              <a:spLocks noChangeArrowheads="1"/>
            </p:cNvSpPr>
            <p:nvPr/>
          </p:nvSpPr>
          <p:spPr bwMode="auto">
            <a:xfrm>
              <a:off x="3840" y="168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74" name="Oval 106"/>
            <p:cNvSpPr>
              <a:spLocks noChangeArrowheads="1"/>
            </p:cNvSpPr>
            <p:nvPr/>
          </p:nvSpPr>
          <p:spPr bwMode="auto">
            <a:xfrm>
              <a:off x="4088" y="139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75" name="Oval 107"/>
            <p:cNvSpPr>
              <a:spLocks noChangeArrowheads="1"/>
            </p:cNvSpPr>
            <p:nvPr/>
          </p:nvSpPr>
          <p:spPr bwMode="auto">
            <a:xfrm>
              <a:off x="4136" y="2264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76" name="Oval 108"/>
            <p:cNvSpPr>
              <a:spLocks noChangeArrowheads="1"/>
            </p:cNvSpPr>
            <p:nvPr/>
          </p:nvSpPr>
          <p:spPr bwMode="auto">
            <a:xfrm>
              <a:off x="4128" y="284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77" name="Oval 109"/>
            <p:cNvSpPr>
              <a:spLocks noChangeArrowheads="1"/>
            </p:cNvSpPr>
            <p:nvPr/>
          </p:nvSpPr>
          <p:spPr bwMode="auto">
            <a:xfrm>
              <a:off x="4424" y="283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78" name="Oval 110"/>
            <p:cNvSpPr>
              <a:spLocks noChangeArrowheads="1"/>
            </p:cNvSpPr>
            <p:nvPr/>
          </p:nvSpPr>
          <p:spPr bwMode="auto">
            <a:xfrm>
              <a:off x="4416" y="312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79" name="Oval 111"/>
            <p:cNvSpPr>
              <a:spLocks noChangeArrowheads="1"/>
            </p:cNvSpPr>
            <p:nvPr/>
          </p:nvSpPr>
          <p:spPr bwMode="auto">
            <a:xfrm>
              <a:off x="4088" y="3704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80" name="Oval 112"/>
            <p:cNvSpPr>
              <a:spLocks noChangeArrowheads="1"/>
            </p:cNvSpPr>
            <p:nvPr/>
          </p:nvSpPr>
          <p:spPr bwMode="auto">
            <a:xfrm>
              <a:off x="3800" y="3696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81" name="Oval 113"/>
            <p:cNvSpPr>
              <a:spLocks noChangeArrowheads="1"/>
            </p:cNvSpPr>
            <p:nvPr/>
          </p:nvSpPr>
          <p:spPr bwMode="auto">
            <a:xfrm>
              <a:off x="3840" y="3408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82" name="Oval 114"/>
            <p:cNvSpPr>
              <a:spLocks noChangeArrowheads="1"/>
            </p:cNvSpPr>
            <p:nvPr/>
          </p:nvSpPr>
          <p:spPr bwMode="auto">
            <a:xfrm>
              <a:off x="3264" y="3696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83" name="Oval 115"/>
            <p:cNvSpPr>
              <a:spLocks noChangeArrowheads="1"/>
            </p:cNvSpPr>
            <p:nvPr/>
          </p:nvSpPr>
          <p:spPr bwMode="auto">
            <a:xfrm>
              <a:off x="3560" y="312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84" name="Oval 116"/>
            <p:cNvSpPr>
              <a:spLocks noChangeArrowheads="1"/>
            </p:cNvSpPr>
            <p:nvPr/>
          </p:nvSpPr>
          <p:spPr bwMode="auto">
            <a:xfrm>
              <a:off x="3552" y="2544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85" name="Oval 117"/>
            <p:cNvSpPr>
              <a:spLocks noChangeArrowheads="1"/>
            </p:cNvSpPr>
            <p:nvPr/>
          </p:nvSpPr>
          <p:spPr bwMode="auto">
            <a:xfrm>
              <a:off x="3264" y="2840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86" name="Oval 118"/>
            <p:cNvSpPr>
              <a:spLocks noChangeArrowheads="1"/>
            </p:cNvSpPr>
            <p:nvPr/>
          </p:nvSpPr>
          <p:spPr bwMode="auto">
            <a:xfrm>
              <a:off x="1824" y="1392"/>
              <a:ext cx="40" cy="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87" name="Text Box 119"/>
            <p:cNvSpPr txBox="1">
              <a:spLocks noChangeArrowheads="1"/>
            </p:cNvSpPr>
            <p:nvPr/>
          </p:nvSpPr>
          <p:spPr bwMode="auto">
            <a:xfrm>
              <a:off x="566" y="3840"/>
              <a:ext cx="22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ea typeface="ＭＳ Ｐゴシック" charset="0"/>
                  <a:cs typeface="ＭＳ Ｐゴシック" charset="0"/>
                </a:rPr>
                <a:t>f</a:t>
              </a:r>
              <a:r>
                <a:rPr lang="en-US" sz="2400" baseline="-25000">
                  <a:latin typeface="Times New Roman" charset="0"/>
                  <a:ea typeface="ＭＳ Ｐゴシック" charset="0"/>
                  <a:cs typeface="ＭＳ Ｐゴシック" charset="0"/>
                </a:rPr>
                <a:t>1</a:t>
              </a:r>
            </a:p>
          </p:txBody>
        </p:sp>
        <p:sp>
          <p:nvSpPr>
            <p:cNvPr id="58488" name="Text Box 120"/>
            <p:cNvSpPr txBox="1">
              <a:spLocks noChangeArrowheads="1"/>
            </p:cNvSpPr>
            <p:nvPr/>
          </p:nvSpPr>
          <p:spPr bwMode="auto">
            <a:xfrm>
              <a:off x="4316" y="3840"/>
              <a:ext cx="21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ea typeface="ＭＳ Ｐゴシック" charset="0"/>
                  <a:cs typeface="ＭＳ Ｐゴシック" charset="0"/>
                </a:rPr>
                <a:t>f</a:t>
              </a:r>
              <a:r>
                <a:rPr lang="en-US" sz="2400" baseline="-25000">
                  <a:latin typeface="Times New Roman" charset="0"/>
                  <a:ea typeface="ＭＳ Ｐゴシック" charset="0"/>
                  <a:cs typeface="ＭＳ Ｐゴシック" charset="0"/>
                </a:rPr>
                <a:t>J</a:t>
              </a:r>
            </a:p>
          </p:txBody>
        </p:sp>
        <p:sp>
          <p:nvSpPr>
            <p:cNvPr id="58489" name="Text Box 121"/>
            <p:cNvSpPr txBox="1">
              <a:spLocks noChangeArrowheads="1"/>
            </p:cNvSpPr>
            <p:nvPr/>
          </p:nvSpPr>
          <p:spPr bwMode="auto">
            <a:xfrm>
              <a:off x="288" y="3552"/>
              <a:ext cx="24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ea typeface="ＭＳ Ｐゴシック" charset="0"/>
                  <a:cs typeface="ＭＳ Ｐゴシック" charset="0"/>
                </a:rPr>
                <a:t>e</a:t>
              </a:r>
              <a:r>
                <a:rPr lang="en-US" sz="2400" baseline="-25000">
                  <a:latin typeface="Times New Roman" charset="0"/>
                  <a:ea typeface="ＭＳ Ｐゴシック" charset="0"/>
                  <a:cs typeface="ＭＳ Ｐゴシック" charset="0"/>
                </a:rPr>
                <a:t>1</a:t>
              </a:r>
            </a:p>
          </p:txBody>
        </p:sp>
        <p:sp>
          <p:nvSpPr>
            <p:cNvPr id="58490" name="Text Box 122"/>
            <p:cNvSpPr txBox="1">
              <a:spLocks noChangeArrowheads="1"/>
            </p:cNvSpPr>
            <p:nvPr/>
          </p:nvSpPr>
          <p:spPr bwMode="auto">
            <a:xfrm>
              <a:off x="288" y="1248"/>
              <a:ext cx="22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ea typeface="ＭＳ Ｐゴシック" charset="0"/>
                  <a:cs typeface="ＭＳ Ｐゴシック" charset="0"/>
                </a:rPr>
                <a:t>e</a:t>
              </a:r>
              <a:r>
                <a:rPr lang="en-US" sz="2400" baseline="-25000">
                  <a:latin typeface="Times New Roman" charset="0"/>
                  <a:ea typeface="ＭＳ Ｐゴシック" charset="0"/>
                  <a:cs typeface="ＭＳ Ｐゴシック" charset="0"/>
                </a:rPr>
                <a:t>I</a:t>
              </a:r>
            </a:p>
          </p:txBody>
        </p:sp>
        <p:sp>
          <p:nvSpPr>
            <p:cNvPr id="58491" name="Rectangle 123"/>
            <p:cNvSpPr>
              <a:spLocks noChangeArrowheads="1"/>
            </p:cNvSpPr>
            <p:nvPr/>
          </p:nvSpPr>
          <p:spPr bwMode="auto">
            <a:xfrm>
              <a:off x="1632" y="2064"/>
              <a:ext cx="1536" cy="960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92" name="Rectangle 124"/>
            <p:cNvSpPr>
              <a:spLocks noChangeArrowheads="1"/>
            </p:cNvSpPr>
            <p:nvPr/>
          </p:nvSpPr>
          <p:spPr bwMode="auto">
            <a:xfrm>
              <a:off x="3072" y="1488"/>
              <a:ext cx="1248" cy="672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93" name="Rectangle 125"/>
            <p:cNvSpPr>
              <a:spLocks noChangeArrowheads="1"/>
            </p:cNvSpPr>
            <p:nvPr/>
          </p:nvSpPr>
          <p:spPr bwMode="auto">
            <a:xfrm>
              <a:off x="768" y="2928"/>
              <a:ext cx="960" cy="672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94" name="Rectangle 126"/>
            <p:cNvSpPr>
              <a:spLocks noChangeArrowheads="1"/>
            </p:cNvSpPr>
            <p:nvPr/>
          </p:nvSpPr>
          <p:spPr bwMode="auto">
            <a:xfrm>
              <a:off x="1728" y="2160"/>
              <a:ext cx="768" cy="480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95" name="Rectangle 127"/>
            <p:cNvSpPr>
              <a:spLocks noChangeArrowheads="1"/>
            </p:cNvSpPr>
            <p:nvPr/>
          </p:nvSpPr>
          <p:spPr bwMode="auto">
            <a:xfrm>
              <a:off x="480" y="3216"/>
              <a:ext cx="672" cy="672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96" name="Oval 128"/>
            <p:cNvSpPr>
              <a:spLocks noChangeArrowheads="1"/>
            </p:cNvSpPr>
            <p:nvPr/>
          </p:nvSpPr>
          <p:spPr bwMode="auto">
            <a:xfrm>
              <a:off x="4733" y="1920"/>
              <a:ext cx="115" cy="11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97" name="Oval 129"/>
            <p:cNvSpPr>
              <a:spLocks noChangeArrowheads="1"/>
            </p:cNvSpPr>
            <p:nvPr/>
          </p:nvSpPr>
          <p:spPr bwMode="auto">
            <a:xfrm>
              <a:off x="4733" y="2189"/>
              <a:ext cx="115" cy="115"/>
            </a:xfrm>
            <a:prstGeom prst="ellipse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98" name="Oval 130"/>
            <p:cNvSpPr>
              <a:spLocks noChangeArrowheads="1"/>
            </p:cNvSpPr>
            <p:nvPr/>
          </p:nvSpPr>
          <p:spPr bwMode="auto">
            <a:xfrm>
              <a:off x="4733" y="2477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8499" name="Text Box 131"/>
            <p:cNvSpPr txBox="1">
              <a:spLocks noChangeArrowheads="1"/>
            </p:cNvSpPr>
            <p:nvPr/>
          </p:nvSpPr>
          <p:spPr bwMode="auto">
            <a:xfrm>
              <a:off x="4934" y="1802"/>
              <a:ext cx="47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ea typeface="ＭＳ Ｐゴシック" charset="0"/>
                  <a:cs typeface="ＭＳ Ｐゴシック" charset="0"/>
                </a:rPr>
                <a:t>F-&gt;E</a:t>
              </a:r>
            </a:p>
          </p:txBody>
        </p:sp>
        <p:sp>
          <p:nvSpPr>
            <p:cNvPr id="58500" name="Text Box 132"/>
            <p:cNvSpPr txBox="1">
              <a:spLocks noChangeArrowheads="1"/>
            </p:cNvSpPr>
            <p:nvPr/>
          </p:nvSpPr>
          <p:spPr bwMode="auto">
            <a:xfrm>
              <a:off x="4944" y="2064"/>
              <a:ext cx="47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ea typeface="ＭＳ Ｐゴシック" charset="0"/>
                  <a:cs typeface="ＭＳ Ｐゴシック" charset="0"/>
                </a:rPr>
                <a:t>E-&gt;F</a:t>
              </a:r>
            </a:p>
          </p:txBody>
        </p:sp>
        <p:sp>
          <p:nvSpPr>
            <p:cNvPr id="58501" name="Text Box 133"/>
            <p:cNvSpPr txBox="1">
              <a:spLocks noChangeArrowheads="1"/>
            </p:cNvSpPr>
            <p:nvPr/>
          </p:nvSpPr>
          <p:spPr bwMode="auto">
            <a:xfrm>
              <a:off x="4944" y="2352"/>
              <a:ext cx="76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ea typeface="ＭＳ Ｐゴシック" charset="0"/>
                  <a:cs typeface="ＭＳ Ｐゴシック" charset="0"/>
                </a:rPr>
                <a:t>Intersect.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747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BC72866-65A8-FE44-8B70-A113F8EAB984}" type="slidenum">
              <a:rPr lang="en-US" altLang="en-US" sz="1400"/>
              <a:pPr/>
              <a:t>99</a:t>
            </a:fld>
            <a:endParaRPr lang="en-US" altLang="en-US" sz="1400"/>
          </a:p>
        </p:txBody>
      </p:sp>
      <p:sp>
        <p:nvSpPr>
          <p:cNvPr id="1392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Finding the best translation: Decoder</a:t>
            </a:r>
            <a:endParaRPr lang="en-US" dirty="0"/>
          </a:p>
        </p:txBody>
      </p:sp>
      <p:sp>
        <p:nvSpPr>
          <p:cNvPr id="13926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dirty="0"/>
              <a:t>Decoding issues</a:t>
            </a:r>
          </a:p>
          <a:p>
            <a:pPr>
              <a:buFont typeface="Wingdings" charset="0"/>
              <a:buChar char="§"/>
              <a:defRPr/>
            </a:pPr>
            <a:r>
              <a:rPr lang="en-US" dirty="0"/>
              <a:t>Two step decoding</a:t>
            </a:r>
          </a:p>
          <a:p>
            <a:pPr lvl="1">
              <a:defRPr/>
            </a:pPr>
            <a:r>
              <a:rPr lang="en-US" dirty="0"/>
              <a:t>Generation of translation lattice</a:t>
            </a:r>
          </a:p>
          <a:p>
            <a:pPr lvl="1">
              <a:defRPr/>
            </a:pPr>
            <a:r>
              <a:rPr lang="en-US" dirty="0"/>
              <a:t>Best path search</a:t>
            </a:r>
          </a:p>
          <a:p>
            <a:pPr lvl="2">
              <a:defRPr/>
            </a:pPr>
            <a:r>
              <a:rPr lang="en-US" dirty="0"/>
              <a:t>With limited word </a:t>
            </a:r>
            <a:r>
              <a:rPr lang="en-US" dirty="0" smtClean="0"/>
              <a:t>reordering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06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2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9|1.8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8|0.7"/>
</p:tagLst>
</file>

<file path=ppt/theme/theme1.xml><?xml version="1.0" encoding="utf-8"?>
<a:theme xmlns:a="http://schemas.openxmlformats.org/drawingml/2006/main" name="Custom Design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7991</TotalTime>
  <Words>4264</Words>
  <Application>Microsoft Macintosh PowerPoint</Application>
  <PresentationFormat>A4 Paper (210x297 mm)</PresentationFormat>
  <Paragraphs>1230</Paragraphs>
  <Slides>99</Slides>
  <Notes>46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16" baseType="lpstr">
      <vt:lpstr>Arial Black</vt:lpstr>
      <vt:lpstr>Arial Rounded MT Bold</vt:lpstr>
      <vt:lpstr>Calibri</vt:lpstr>
      <vt:lpstr>Century Gothic</vt:lpstr>
      <vt:lpstr>Franklin Gothic Medium</vt:lpstr>
      <vt:lpstr>Monotype Sorts</vt:lpstr>
      <vt:lpstr>MS PGothic</vt:lpstr>
      <vt:lpstr>ＭＳ Ｐゴシック</vt:lpstr>
      <vt:lpstr>Tahoma</vt:lpstr>
      <vt:lpstr>Times New Roman</vt:lpstr>
      <vt:lpstr>Wingdings</vt:lpstr>
      <vt:lpstr>Wingdings 2</vt:lpstr>
      <vt:lpstr>ヒラギノ角ゴ Pro W3</vt:lpstr>
      <vt:lpstr>Arial</vt:lpstr>
      <vt:lpstr>Custom Design</vt:lpstr>
      <vt:lpstr>Office Theme</vt:lpstr>
      <vt:lpstr>Document</vt:lpstr>
      <vt:lpstr>Machine Translation:  A Game Changer for the Translation Professionals?</vt:lpstr>
      <vt:lpstr>In a world of increasing information …</vt:lpstr>
      <vt:lpstr>… and many languages …</vt:lpstr>
      <vt:lpstr>… we need Machine Translation</vt:lpstr>
      <vt:lpstr>Pop quiz: what is he saying?</vt:lpstr>
      <vt:lpstr>Online translators are good examples</vt:lpstr>
      <vt:lpstr>yet better automatic translators are necessary</vt:lpstr>
      <vt:lpstr>In this talk</vt:lpstr>
      <vt:lpstr>MT in a nutshell</vt:lpstr>
      <vt:lpstr>PowerPoint Presentation</vt:lpstr>
      <vt:lpstr>Deciphering Example</vt:lpstr>
      <vt:lpstr>… Vocabularies</vt:lpstr>
      <vt:lpstr>… Word Frequencies</vt:lpstr>
      <vt:lpstr>… Location in Corpus</vt:lpstr>
      <vt:lpstr>… Location in Sentence</vt:lpstr>
      <vt:lpstr>… POS Information</vt:lpstr>
      <vt:lpstr>Translate New Sentences: Ap - En</vt:lpstr>
      <vt:lpstr>Translate New Sentences: En - Ap</vt:lpstr>
      <vt:lpstr>PowerPoint Presentation</vt:lpstr>
      <vt:lpstr>Data – Large Data</vt:lpstr>
      <vt:lpstr>100</vt:lpstr>
      <vt:lpstr>1,000 sentences</vt:lpstr>
      <vt:lpstr>10,000 sentences = 1 book</vt:lpstr>
      <vt:lpstr>100,000 sentences = stack of book</vt:lpstr>
      <vt:lpstr>1,000,000 sentences = small shelf of books</vt:lpstr>
      <vt:lpstr>10 million sentences = Large shelf of books</vt:lpstr>
      <vt:lpstr>Large Data Trend Continues</vt:lpstr>
      <vt:lpstr>PowerPoint Presentation</vt:lpstr>
      <vt:lpstr>Statistical Machine Translation</vt:lpstr>
      <vt:lpstr>Noisy Channel View</vt:lpstr>
      <vt:lpstr>To get the best translation</vt:lpstr>
      <vt:lpstr> Using a Bayesian Approach</vt:lpstr>
      <vt:lpstr>… that models  translation</vt:lpstr>
      <vt:lpstr>Tasks in SMT</vt:lpstr>
      <vt:lpstr>Modelling for SMT</vt:lpstr>
      <vt:lpstr>Word Alignment</vt:lpstr>
      <vt:lpstr>Word Alignment</vt:lpstr>
      <vt:lpstr>Extract Phrases from Word Alignment</vt:lpstr>
      <vt:lpstr>Phrase Extraction (up to length 4)</vt:lpstr>
      <vt:lpstr>Syntax-based MT: Tree-to-Tree Alignment</vt:lpstr>
      <vt:lpstr>Finding the best translation: Decoding</vt:lpstr>
      <vt:lpstr>Decoding Issues</vt:lpstr>
      <vt:lpstr>Translation Lattice</vt:lpstr>
      <vt:lpstr>The Decoder: Two Level Approach</vt:lpstr>
      <vt:lpstr>Building Translation Lattice</vt:lpstr>
      <vt:lpstr>Searching for Best Translation</vt:lpstr>
      <vt:lpstr>Monotone Search</vt:lpstr>
      <vt:lpstr>With Word Reordering</vt:lpstr>
      <vt:lpstr>PowerPoint Presentation</vt:lpstr>
      <vt:lpstr>What are the Limitations?</vt:lpstr>
      <vt:lpstr>WHY should you care?</vt:lpstr>
      <vt:lpstr>Why is Machine Translation Important?</vt:lpstr>
      <vt:lpstr>MT @ Intel</vt:lpstr>
      <vt:lpstr>MT @ Intel</vt:lpstr>
      <vt:lpstr>MT @ FB</vt:lpstr>
      <vt:lpstr>MT @ eBay</vt:lpstr>
      <vt:lpstr>MT @ eBay </vt:lpstr>
      <vt:lpstr>MT @ EU</vt:lpstr>
      <vt:lpstr>MT @ EU</vt:lpstr>
      <vt:lpstr>PowerPoint Presentation</vt:lpstr>
      <vt:lpstr>SMT vs Translation Memory</vt:lpstr>
      <vt:lpstr>Applications of SMT</vt:lpstr>
      <vt:lpstr>MT does not replace HT!</vt:lpstr>
      <vt:lpstr>Post-Editing</vt:lpstr>
      <vt:lpstr>A Win-Win Situation</vt:lpstr>
      <vt:lpstr>Change of Paradigm</vt:lpstr>
      <vt:lpstr>Post-Editing Tools in the Past</vt:lpstr>
      <vt:lpstr>Most Recent Attempts</vt:lpstr>
      <vt:lpstr>MATECAT Example</vt:lpstr>
      <vt:lpstr>MT @ QCRI</vt:lpstr>
      <vt:lpstr>QCRI’s Mission for Arabic Language Technology</vt:lpstr>
      <vt:lpstr>Arabic Language Technology</vt:lpstr>
      <vt:lpstr>Multi-lingual Language Processing @ALT</vt:lpstr>
      <vt:lpstr>Speech Translation</vt:lpstr>
      <vt:lpstr>Application: News Translation</vt:lpstr>
      <vt:lpstr>Application: Lecture Translation</vt:lpstr>
      <vt:lpstr>Data collection to enable research</vt:lpstr>
      <vt:lpstr>Understanding Interpretation</vt:lpstr>
      <vt:lpstr>Possible uses</vt:lpstr>
      <vt:lpstr>Understanding Consumption of Translations</vt:lpstr>
      <vt:lpstr>Case1: How do we Evaluate Translations?</vt:lpstr>
      <vt:lpstr>Preliminary Results: Analytics</vt:lpstr>
      <vt:lpstr>Possible Uses</vt:lpstr>
      <vt:lpstr>Application: Meeting Translation</vt:lpstr>
      <vt:lpstr>Bridging Language Barriers in Health Care</vt:lpstr>
      <vt:lpstr>Conclusion</vt:lpstr>
      <vt:lpstr>QCRI Hot summer – Cool Research Summer Internship Program</vt:lpstr>
      <vt:lpstr>Questions?</vt:lpstr>
      <vt:lpstr>Running for Charity</vt:lpstr>
      <vt:lpstr>PowerPoint Presentation</vt:lpstr>
      <vt:lpstr>Machine Translation Approaches</vt:lpstr>
      <vt:lpstr>Statistical MT</vt:lpstr>
      <vt:lpstr>Statistical versus Grammar-Based</vt:lpstr>
      <vt:lpstr>SMT Architecture</vt:lpstr>
      <vt:lpstr>Automatic Generation of Word Alignment</vt:lpstr>
      <vt:lpstr>Learn Phrase Translations</vt:lpstr>
      <vt:lpstr>Dealing with Asymmetry</vt:lpstr>
      <vt:lpstr>Combine Viterbi Path</vt:lpstr>
      <vt:lpstr>Finding the best translation: Decoder</vt:lpstr>
    </vt:vector>
  </TitlesOfParts>
  <Company>FITCH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Omar Dbeis</dc:creator>
  <cp:lastModifiedBy>Francisco Guzman</cp:lastModifiedBy>
  <cp:revision>471</cp:revision>
  <cp:lastPrinted>2010-08-03T14:04:54Z</cp:lastPrinted>
  <dcterms:created xsi:type="dcterms:W3CDTF">2011-06-27T12:17:27Z</dcterms:created>
  <dcterms:modified xsi:type="dcterms:W3CDTF">2015-04-09T14:39:51Z</dcterms:modified>
</cp:coreProperties>
</file>